
<file path=[Content_Types].xml><?xml version="1.0" encoding="utf-8"?>
<Types xmlns="http://schemas.openxmlformats.org/package/2006/content-types">
  <Default Extension="png" ContentType="image/png"/>
  <Default Extension="jpeg" ContentType="image/jpeg"/>
  <Default Extension="emf" ContentType="image/x-emf"/>
  <Default Extension="mov" ContentType="video/quicktime"/>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 id="2147483820" r:id="rId2"/>
  </p:sldMasterIdLst>
  <p:sldIdLst>
    <p:sldId id="256" r:id="rId3"/>
    <p:sldId id="280" r:id="rId4"/>
    <p:sldId id="281" r:id="rId5"/>
    <p:sldId id="257" r:id="rId6"/>
    <p:sldId id="258" r:id="rId7"/>
    <p:sldId id="259" r:id="rId8"/>
    <p:sldId id="282" r:id="rId9"/>
    <p:sldId id="298" r:id="rId10"/>
    <p:sldId id="283" r:id="rId11"/>
    <p:sldId id="284" r:id="rId12"/>
    <p:sldId id="285" r:id="rId13"/>
    <p:sldId id="289" r:id="rId14"/>
    <p:sldId id="290" r:id="rId15"/>
    <p:sldId id="293" r:id="rId16"/>
    <p:sldId id="294" r:id="rId17"/>
    <p:sldId id="295" r:id="rId18"/>
    <p:sldId id="296" r:id="rId19"/>
    <p:sldId id="291" r:id="rId20"/>
    <p:sldId id="292" r:id="rId21"/>
    <p:sldId id="299" r:id="rId22"/>
    <p:sldId id="288" r:id="rId23"/>
    <p:sldId id="274" r:id="rId24"/>
    <p:sldId id="275" r:id="rId25"/>
    <p:sldId id="276" r:id="rId26"/>
    <p:sldId id="279" r:id="rId27"/>
    <p:sldId id="297" r:id="rId28"/>
    <p:sldId id="27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4" d="100"/>
          <a:sy n="74" d="100"/>
        </p:scale>
        <p:origin x="3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8.emf"/></Relationships>
</file>

<file path=ppt/media/image1.jpg>
</file>

<file path=ppt/media/image10.jpeg>
</file>

<file path=ppt/media/image13.JPG>
</file>

<file path=ppt/media/image14.jpeg>
</file>

<file path=ppt/media/image15.JPG>
</file>

<file path=ppt/media/image16.png>
</file>

<file path=ppt/media/image17.jpg>
</file>

<file path=ppt/media/image19.png>
</file>

<file path=ppt/media/image2.jpeg>
</file>

<file path=ppt/media/image3.jpg>
</file>

<file path=ppt/media/image4.jpeg>
</file>

<file path=ppt/media/image5.png>
</file>

<file path=ppt/media/image6.jpeg>
</file>

<file path=ppt/media/image7.jpeg>
</file>

<file path=ppt/media/image8.jpe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05947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947621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70107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8666856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167626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4449066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188616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8679924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8573349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9264297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421684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6007604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0017024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0D57D85-5854-4F3B-A432-65CD50EE31CA}" type="datetimeFigureOut">
              <a:rPr lang="en-US" smtClean="0"/>
              <a:t>11/24/2015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6134488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0D57D85-5854-4F3B-A432-65CD50EE31CA}" type="datetimeFigureOut">
              <a:rPr lang="en-US" smtClean="0"/>
              <a:t>11/24/2015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8459183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D57D85-5854-4F3B-A432-65CD50EE31CA}" type="datetimeFigureOut">
              <a:rPr lang="en-US" smtClean="0"/>
              <a:t>11/24/2015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604651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8193114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7645425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2766470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905276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D57D85-5854-4F3B-A432-65CD50EE31CA}" type="datetimeFigureOut">
              <a:rPr lang="en-US" smtClean="0"/>
              <a:t>11/24/2015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288236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867560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0D57D85-5854-4F3B-A432-65CD50EE31CA}" type="datetimeFigureOut">
              <a:rPr lang="en-US" smtClean="0"/>
              <a:t>11/24/2015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387693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0D57D85-5854-4F3B-A432-65CD50EE31CA}" type="datetimeFigureOut">
              <a:rPr lang="en-US" smtClean="0"/>
              <a:t>11/24/2015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4939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D57D85-5854-4F3B-A432-65CD50EE31CA}" type="datetimeFigureOut">
              <a:rPr lang="en-US" smtClean="0"/>
              <a:t>11/24/2015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12876869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4111355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D57D85-5854-4F3B-A432-65CD50EE31CA}" type="datetimeFigureOut">
              <a:rPr lang="en-US" smtClean="0"/>
              <a:t>11/24/2015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F5C39D-1E1E-4C15-B8F4-7F5F8FC6BCD6}" type="slidenum">
              <a:rPr lang="en-US" smtClean="0"/>
              <a:t>‹#›</a:t>
            </a:fld>
            <a:endParaRPr lang="en-US"/>
          </a:p>
        </p:txBody>
      </p:sp>
    </p:spTree>
    <p:extLst>
      <p:ext uri="{BB962C8B-B14F-4D97-AF65-F5344CB8AC3E}">
        <p14:creationId xmlns:p14="http://schemas.microsoft.com/office/powerpoint/2010/main" val="228055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0D57D85-5854-4F3B-A432-65CD50EE31CA}" type="datetimeFigureOut">
              <a:rPr lang="en-US" smtClean="0"/>
              <a:t>11/24/2015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5F5C39D-1E1E-4C15-B8F4-7F5F8FC6BCD6}" type="slidenum">
              <a:rPr lang="en-US" smtClean="0"/>
              <a:t>‹#›</a:t>
            </a:fld>
            <a:endParaRPr lang="en-US"/>
          </a:p>
        </p:txBody>
      </p:sp>
    </p:spTree>
    <p:extLst>
      <p:ext uri="{BB962C8B-B14F-4D97-AF65-F5344CB8AC3E}">
        <p14:creationId xmlns:p14="http://schemas.microsoft.com/office/powerpoint/2010/main" val="1148957918"/>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 id="2147483817" r:id="rId14"/>
    <p:sldLayoutId id="2147483818" r:id="rId15"/>
    <p:sldLayoutId id="214748381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D57D85-5854-4F3B-A432-65CD50EE31CA}" type="datetimeFigureOut">
              <a:rPr lang="en-US" smtClean="0"/>
              <a:t>11/24/2015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F5C39D-1E1E-4C15-B8F4-7F5F8FC6BCD6}" type="slidenum">
              <a:rPr lang="en-US" smtClean="0"/>
              <a:t>‹#›</a:t>
            </a:fld>
            <a:endParaRPr lang="en-US"/>
          </a:p>
        </p:txBody>
      </p:sp>
    </p:spTree>
    <p:extLst>
      <p:ext uri="{BB962C8B-B14F-4D97-AF65-F5344CB8AC3E}">
        <p14:creationId xmlns:p14="http://schemas.microsoft.com/office/powerpoint/2010/main" val="2533291175"/>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Visio_Drawing11.vsdx"/><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0.jpeg"/><Relationship Id="rId4" Type="http://schemas.openxmlformats.org/officeDocument/2006/relationships/image" Target="../media/image9.e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22.vsd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Visio_Drawing33.vsd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Visio_Drawing44.vsdx"/><Relationship Id="rId2" Type="http://schemas.openxmlformats.org/officeDocument/2006/relationships/slideLayout" Target="../slideLayouts/slideLayout18.xml"/><Relationship Id="rId1" Type="http://schemas.openxmlformats.org/officeDocument/2006/relationships/vmlDrawing" Target="../drawings/vmlDrawing4.vml"/><Relationship Id="rId4" Type="http://schemas.openxmlformats.org/officeDocument/2006/relationships/image" Target="../media/image18.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RoboCAT</a:t>
            </a:r>
            <a:endParaRPr lang="en-US" dirty="0"/>
          </a:p>
        </p:txBody>
      </p:sp>
      <p:sp>
        <p:nvSpPr>
          <p:cNvPr id="3" name="Subtitle 2"/>
          <p:cNvSpPr>
            <a:spLocks noGrp="1"/>
          </p:cNvSpPr>
          <p:nvPr>
            <p:ph type="subTitle" idx="1"/>
          </p:nvPr>
        </p:nvSpPr>
        <p:spPr/>
        <p:txBody>
          <a:bodyPr>
            <a:normAutofit lnSpcReduction="10000"/>
          </a:bodyPr>
          <a:lstStyle/>
          <a:p>
            <a:r>
              <a:rPr lang="en-US" dirty="0" smtClean="0"/>
              <a:t>Dalton Hirst </a:t>
            </a:r>
          </a:p>
          <a:p>
            <a:r>
              <a:rPr lang="en-US" dirty="0" smtClean="0"/>
              <a:t>Avinash Tiwari</a:t>
            </a:r>
          </a:p>
          <a:p>
            <a:r>
              <a:rPr lang="en-US" dirty="0" smtClean="0"/>
              <a:t>Toan Chu </a:t>
            </a:r>
            <a:endParaRPr lang="en-US" dirty="0"/>
          </a:p>
        </p:txBody>
      </p:sp>
    </p:spTree>
    <p:extLst>
      <p:ext uri="{BB962C8B-B14F-4D97-AF65-F5344CB8AC3E}">
        <p14:creationId xmlns:p14="http://schemas.microsoft.com/office/powerpoint/2010/main" val="3094001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Continued </a:t>
            </a:r>
            <a:endParaRPr lang="en-US" dirty="0"/>
          </a:p>
        </p:txBody>
      </p:sp>
      <p:sp>
        <p:nvSpPr>
          <p:cNvPr id="3" name="Content Placeholder 2"/>
          <p:cNvSpPr>
            <a:spLocks noGrp="1"/>
          </p:cNvSpPr>
          <p:nvPr>
            <p:ph idx="1"/>
          </p:nvPr>
        </p:nvSpPr>
        <p:spPr/>
        <p:txBody>
          <a:bodyPr/>
          <a:lstStyle/>
          <a:p>
            <a:r>
              <a:rPr lang="en-US" b="1" dirty="0"/>
              <a:t>Orientation of the Infrared </a:t>
            </a:r>
            <a:r>
              <a:rPr lang="en-US" b="1" dirty="0" smtClean="0"/>
              <a:t>Transmitter</a:t>
            </a:r>
            <a:r>
              <a:rPr lang="en-US" dirty="0" smtClean="0"/>
              <a:t> </a:t>
            </a:r>
            <a:r>
              <a:rPr lang="en-US" b="1" dirty="0" smtClean="0"/>
              <a:t>and Phototransistor </a:t>
            </a:r>
            <a:r>
              <a:rPr lang="en-US" b="1" dirty="0"/>
              <a:t>under the </a:t>
            </a:r>
            <a:r>
              <a:rPr lang="en-US" b="1" dirty="0" smtClean="0"/>
              <a:t>chassis</a:t>
            </a:r>
            <a:r>
              <a:rPr lang="en-US" dirty="0" smtClean="0"/>
              <a:t> </a:t>
            </a:r>
            <a:r>
              <a:rPr lang="en-US" b="1" dirty="0" smtClean="0"/>
              <a:t>of </a:t>
            </a:r>
            <a:r>
              <a:rPr lang="en-US" b="1" dirty="0"/>
              <a:t>the Robot. </a:t>
            </a:r>
            <a:endParaRPr lang="en-US" dirty="0"/>
          </a:p>
          <a:p>
            <a:pPr marL="0" indent="0">
              <a:buNone/>
            </a:pPr>
            <a:r>
              <a:rPr lang="en-US" dirty="0"/>
              <a:t/>
            </a:r>
            <a:br>
              <a:rPr lang="en-US" dirty="0"/>
            </a:br>
            <a:endParaRPr lang="en-US" dirty="0"/>
          </a:p>
        </p:txBody>
      </p:sp>
      <p:sp>
        <p:nvSpPr>
          <p:cNvPr id="4" name="Snip Same Side Corner Rectangle 3"/>
          <p:cNvSpPr/>
          <p:nvPr/>
        </p:nvSpPr>
        <p:spPr>
          <a:xfrm>
            <a:off x="5562600" y="3060700"/>
            <a:ext cx="2247900" cy="2980662"/>
          </a:xfrm>
          <a:prstGeom prst="snip2Same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6" name="Straight Connector 5"/>
          <p:cNvCxnSpPr/>
          <p:nvPr/>
        </p:nvCxnSpPr>
        <p:spPr>
          <a:xfrm>
            <a:off x="5067300" y="2817811"/>
            <a:ext cx="3175000" cy="12700"/>
          </a:xfrm>
          <a:prstGeom prst="line">
            <a:avLst/>
          </a:prstGeom>
          <a:ln w="117475"/>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099050" y="3670926"/>
            <a:ext cx="3175000" cy="12700"/>
          </a:xfrm>
          <a:prstGeom prst="line">
            <a:avLst/>
          </a:prstGeom>
          <a:ln w="117475"/>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013768" y="4524042"/>
            <a:ext cx="3175000" cy="12700"/>
          </a:xfrm>
          <a:prstGeom prst="line">
            <a:avLst/>
          </a:prstGeom>
          <a:ln w="117475"/>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654800" y="2817811"/>
            <a:ext cx="0" cy="3637408"/>
          </a:xfrm>
          <a:prstGeom prst="line">
            <a:avLst/>
          </a:prstGeom>
          <a:ln w="117475"/>
        </p:spPr>
        <p:style>
          <a:lnRef idx="1">
            <a:schemeClr val="accent1"/>
          </a:lnRef>
          <a:fillRef idx="0">
            <a:schemeClr val="accent1"/>
          </a:fillRef>
          <a:effectRef idx="0">
            <a:schemeClr val="accent1"/>
          </a:effectRef>
          <a:fontRef idx="minor">
            <a:schemeClr val="tx1"/>
          </a:fontRef>
        </p:style>
      </p:cxnSp>
      <p:sp>
        <p:nvSpPr>
          <p:cNvPr id="13" name="Flowchart: Connector 12"/>
          <p:cNvSpPr/>
          <p:nvPr/>
        </p:nvSpPr>
        <p:spPr>
          <a:xfrm>
            <a:off x="6295869" y="3241690"/>
            <a:ext cx="755604" cy="70072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Flowchart: Connector 13"/>
          <p:cNvSpPr/>
          <p:nvPr/>
        </p:nvSpPr>
        <p:spPr>
          <a:xfrm>
            <a:off x="7331923" y="4210072"/>
            <a:ext cx="732127" cy="682261"/>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Flowchart: Connector 14"/>
          <p:cNvSpPr/>
          <p:nvPr/>
        </p:nvSpPr>
        <p:spPr>
          <a:xfrm>
            <a:off x="5309048" y="4209900"/>
            <a:ext cx="668629" cy="68243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7495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a:t>
            </a:r>
            <a:r>
              <a:rPr lang="en-US" dirty="0" smtClean="0"/>
              <a:t>: Continued </a:t>
            </a:r>
            <a:endParaRPr lang="en-US" dirty="0"/>
          </a:p>
        </p:txBody>
      </p:sp>
      <p:sp>
        <p:nvSpPr>
          <p:cNvPr id="3" name="Content Placeholder 2"/>
          <p:cNvSpPr>
            <a:spLocks noGrp="1"/>
          </p:cNvSpPr>
          <p:nvPr>
            <p:ph idx="1"/>
          </p:nvPr>
        </p:nvSpPr>
        <p:spPr/>
        <p:txBody>
          <a:bodyPr/>
          <a:lstStyle/>
          <a:p>
            <a:r>
              <a:rPr lang="en-US" b="1" dirty="0"/>
              <a:t>The combination of the Infrared Transmitter and </a:t>
            </a:r>
            <a:r>
              <a:rPr lang="en-US" b="1" dirty="0" smtClean="0"/>
              <a:t>Receiver </a:t>
            </a:r>
            <a:r>
              <a:rPr lang="en-US" b="1" dirty="0"/>
              <a:t>allowed us to determine when the robot </a:t>
            </a:r>
            <a:r>
              <a:rPr lang="en-US" b="1" dirty="0" smtClean="0"/>
              <a:t>is </a:t>
            </a:r>
            <a:r>
              <a:rPr lang="en-US" b="1" dirty="0"/>
              <a:t>on or off the black tape</a:t>
            </a:r>
            <a:r>
              <a:rPr lang="en-US" b="1" dirty="0" smtClean="0"/>
              <a:t>.</a:t>
            </a:r>
          </a:p>
          <a:p>
            <a:endParaRPr lang="en-US" dirty="0"/>
          </a:p>
          <a:p>
            <a:pPr marL="0" indent="0">
              <a:buNone/>
            </a:pPr>
            <a:endParaRPr lang="en-US" dirty="0"/>
          </a:p>
        </p:txBody>
      </p:sp>
      <p:pic>
        <p:nvPicPr>
          <p:cNvPr id="6" name="Picture 6" descr="SFH 310-2^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210547">
            <a:off x="1300251" y="4767377"/>
            <a:ext cx="1670358" cy="167035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nfrared-Transmitter-LED.jpg"/>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300719">
            <a:off x="1019889" y="3530835"/>
            <a:ext cx="1609725" cy="160972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4092315" y="2927001"/>
            <a:ext cx="419725" cy="374754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ectangle 8"/>
          <p:cNvSpPr/>
          <p:nvPr/>
        </p:nvSpPr>
        <p:spPr>
          <a:xfrm>
            <a:off x="8307049" y="2927001"/>
            <a:ext cx="419725" cy="374754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0" name="Picture 4" descr="Infrared-Transmitter-LED.jpg"/>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300719">
            <a:off x="5238420" y="3296112"/>
            <a:ext cx="1609725" cy="160972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SFH 310-2^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210547">
            <a:off x="5234837" y="4681052"/>
            <a:ext cx="1670358" cy="1670358"/>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p:cNvCxnSpPr/>
          <p:nvPr/>
        </p:nvCxnSpPr>
        <p:spPr>
          <a:xfrm flipV="1">
            <a:off x="2870003" y="3432748"/>
            <a:ext cx="1140061" cy="4734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V="1">
            <a:off x="7004494" y="3290446"/>
            <a:ext cx="1140061" cy="4734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7084439" y="3527148"/>
            <a:ext cx="1169142" cy="143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3301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284050" y="3545305"/>
            <a:ext cx="8596668" cy="1320800"/>
          </a:xfrm>
        </p:spPr>
        <p:txBody>
          <a:bodyPr/>
          <a:lstStyle/>
          <a:p>
            <a:r>
              <a:rPr lang="en-US" dirty="0" smtClean="0"/>
              <a:t>Hardware</a:t>
            </a:r>
            <a:endParaRPr lang="en-US" dirty="0"/>
          </a:p>
        </p:txBody>
      </p:sp>
    </p:spTree>
    <p:extLst>
      <p:ext uri="{BB962C8B-B14F-4D97-AF65-F5344CB8AC3E}">
        <p14:creationId xmlns:p14="http://schemas.microsoft.com/office/powerpoint/2010/main" val="18290810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a:t>
            </a:r>
            <a:endParaRPr lang="en-US" dirty="0"/>
          </a:p>
        </p:txBody>
      </p:sp>
      <p:sp>
        <p:nvSpPr>
          <p:cNvPr id="3" name="Content Placeholder 2"/>
          <p:cNvSpPr>
            <a:spLocks noGrp="1"/>
          </p:cNvSpPr>
          <p:nvPr>
            <p:ph sz="half" idx="1"/>
          </p:nvPr>
        </p:nvSpPr>
        <p:spPr/>
        <p:txBody>
          <a:bodyPr>
            <a:normAutofit fontScale="92500" lnSpcReduction="10000"/>
          </a:bodyPr>
          <a:lstStyle/>
          <a:p>
            <a:r>
              <a:rPr lang="en-US" dirty="0" smtClean="0"/>
              <a:t>Robot </a:t>
            </a:r>
            <a:r>
              <a:rPr lang="en-US" dirty="0" smtClean="0"/>
              <a:t>Chassis</a:t>
            </a:r>
          </a:p>
          <a:p>
            <a:r>
              <a:rPr lang="en-US" dirty="0"/>
              <a:t>Basic Robot Build </a:t>
            </a:r>
            <a:endParaRPr lang="en-US" dirty="0" smtClean="0"/>
          </a:p>
          <a:p>
            <a:r>
              <a:rPr lang="en-US" dirty="0" smtClean="0"/>
              <a:t>Infrared Transmitter </a:t>
            </a:r>
          </a:p>
          <a:p>
            <a:r>
              <a:rPr lang="en-US" dirty="0" smtClean="0"/>
              <a:t>Infrared Receiver (Photo-resistor) </a:t>
            </a:r>
          </a:p>
          <a:p>
            <a:r>
              <a:rPr lang="en-US" dirty="0" smtClean="0"/>
              <a:t>Wire 22-guage (for wire wrap)</a:t>
            </a:r>
          </a:p>
          <a:p>
            <a:r>
              <a:rPr lang="en-US" dirty="0" smtClean="0"/>
              <a:t>Assembling tools </a:t>
            </a:r>
          </a:p>
          <a:p>
            <a:pPr lvl="1"/>
            <a:r>
              <a:rPr lang="en-US" dirty="0" smtClean="0"/>
              <a:t>Screw Drivers, nuts, bolts, solder-machine, Wire wrap Screw etc.</a:t>
            </a:r>
          </a:p>
          <a:p>
            <a:r>
              <a:rPr lang="en-US" dirty="0" smtClean="0"/>
              <a:t>Motors </a:t>
            </a:r>
          </a:p>
          <a:p>
            <a:r>
              <a:rPr lang="en-US" dirty="0" smtClean="0"/>
              <a:t>Wheels </a:t>
            </a:r>
          </a:p>
          <a:p>
            <a:r>
              <a:rPr lang="en-US" dirty="0" smtClean="0"/>
              <a:t>Chargeable Power Supply</a:t>
            </a:r>
          </a:p>
          <a:p>
            <a:endParaRPr lang="en-US" dirty="0"/>
          </a:p>
        </p:txBody>
      </p:sp>
      <p:pic>
        <p:nvPicPr>
          <p:cNvPr id="1026" name="Picture 2" descr="robot.jpg"/>
          <p:cNvPicPr>
            <a:picLocks noGrp="1" noChangeAspect="1" noChangeArrowheads="1"/>
          </p:cNvPicPr>
          <p:nvPr>
            <p:ph sz="half" idx="2"/>
          </p:nvPr>
        </p:nvPicPr>
        <p:blipFill>
          <a:blip r:embed="rId2" cstate="print">
            <a:extLst>
              <a:ext uri="{28A0092B-C50C-407E-A947-70E740481C1C}">
                <a14:useLocalDpi xmlns:a14="http://schemas.microsoft.com/office/drawing/2010/main" val="0"/>
              </a:ext>
            </a:extLst>
          </a:blip>
          <a:srcRect/>
          <a:stretch>
            <a:fillRect/>
          </a:stretch>
        </p:blipFill>
        <p:spPr bwMode="auto">
          <a:xfrm>
            <a:off x="4861369" y="1535906"/>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nfrared-Transmitter-LED.jpg"/>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35679" y="2916238"/>
            <a:ext cx="1609725" cy="16097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435679" y="2731572"/>
            <a:ext cx="2279085" cy="369332"/>
          </a:xfrm>
          <a:prstGeom prst="rect">
            <a:avLst/>
          </a:prstGeom>
          <a:noFill/>
        </p:spPr>
        <p:txBody>
          <a:bodyPr wrap="none" rtlCol="0">
            <a:spAutoFit/>
          </a:bodyPr>
          <a:lstStyle/>
          <a:p>
            <a:r>
              <a:rPr lang="en-US" dirty="0" smtClean="0"/>
              <a:t>Infrared Transmitter</a:t>
            </a:r>
            <a:endParaRPr lang="en-US" dirty="0"/>
          </a:p>
        </p:txBody>
      </p:sp>
      <p:pic>
        <p:nvPicPr>
          <p:cNvPr id="1030" name="Picture 6" descr="SFH 310-2^3.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92566" y="4525963"/>
            <a:ext cx="1670358" cy="167035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860134" y="4291012"/>
            <a:ext cx="1660070" cy="369332"/>
          </a:xfrm>
          <a:prstGeom prst="rect">
            <a:avLst/>
          </a:prstGeom>
          <a:noFill/>
        </p:spPr>
        <p:txBody>
          <a:bodyPr wrap="none" rtlCol="0">
            <a:spAutoFit/>
          </a:bodyPr>
          <a:lstStyle/>
          <a:p>
            <a:r>
              <a:rPr lang="en-US" dirty="0" smtClean="0"/>
              <a:t>Photo-Resistor</a:t>
            </a:r>
            <a:endParaRPr lang="en-US" dirty="0"/>
          </a:p>
        </p:txBody>
      </p:sp>
      <p:sp>
        <p:nvSpPr>
          <p:cNvPr id="7" name="TextBox 6"/>
          <p:cNvSpPr txBox="1"/>
          <p:nvPr/>
        </p:nvSpPr>
        <p:spPr>
          <a:xfrm>
            <a:off x="5860134" y="1535906"/>
            <a:ext cx="1576329" cy="369332"/>
          </a:xfrm>
          <a:prstGeom prst="rect">
            <a:avLst/>
          </a:prstGeom>
          <a:noFill/>
        </p:spPr>
        <p:txBody>
          <a:bodyPr wrap="none" rtlCol="0">
            <a:spAutoFit/>
          </a:bodyPr>
          <a:lstStyle/>
          <a:p>
            <a:r>
              <a:rPr lang="en-US" dirty="0" smtClean="0"/>
              <a:t>Robot Chassis</a:t>
            </a:r>
            <a:endParaRPr lang="en-US" dirty="0"/>
          </a:p>
        </p:txBody>
      </p:sp>
    </p:spTree>
    <p:extLst>
      <p:ext uri="{BB962C8B-B14F-4D97-AF65-F5344CB8AC3E}">
        <p14:creationId xmlns:p14="http://schemas.microsoft.com/office/powerpoint/2010/main" val="4225124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74625"/>
            <a:ext cx="3975100" cy="1298575"/>
          </a:xfrm>
        </p:spPr>
        <p:txBody>
          <a:bodyPr/>
          <a:lstStyle/>
          <a:p>
            <a:r>
              <a:rPr lang="en-US" dirty="0" smtClean="0"/>
              <a:t>Block Diagram</a:t>
            </a:r>
            <a:endParaRPr lang="en-US" dirty="0"/>
          </a:p>
        </p:txBody>
      </p:sp>
      <p:sp>
        <p:nvSpPr>
          <p:cNvPr id="3" name="Rectangle 2"/>
          <p:cNvSpPr/>
          <p:nvPr/>
        </p:nvSpPr>
        <p:spPr>
          <a:xfrm>
            <a:off x="4203700" y="2968625"/>
            <a:ext cx="3505200" cy="5969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PIC32MX470F512L</a:t>
            </a:r>
            <a:endParaRPr lang="en-US" dirty="0"/>
          </a:p>
        </p:txBody>
      </p:sp>
      <p:sp>
        <p:nvSpPr>
          <p:cNvPr id="5" name="Rectangle 4"/>
          <p:cNvSpPr/>
          <p:nvPr/>
        </p:nvSpPr>
        <p:spPr>
          <a:xfrm>
            <a:off x="698500" y="1136650"/>
            <a:ext cx="1714500" cy="4826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Power Supply </a:t>
            </a:r>
            <a:r>
              <a:rPr lang="en-US" dirty="0" smtClean="0"/>
              <a:t>5V</a:t>
            </a:r>
            <a:endParaRPr lang="en-US" dirty="0"/>
          </a:p>
        </p:txBody>
      </p:sp>
      <p:sp>
        <p:nvSpPr>
          <p:cNvPr id="14" name="Rectangle 13"/>
          <p:cNvSpPr/>
          <p:nvPr/>
        </p:nvSpPr>
        <p:spPr>
          <a:xfrm>
            <a:off x="3987800" y="1765300"/>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Transmitter</a:t>
            </a:r>
            <a:endParaRPr lang="en-US" dirty="0"/>
          </a:p>
        </p:txBody>
      </p:sp>
      <p:sp>
        <p:nvSpPr>
          <p:cNvPr id="15" name="Rectangle 14"/>
          <p:cNvSpPr/>
          <p:nvPr/>
        </p:nvSpPr>
        <p:spPr>
          <a:xfrm>
            <a:off x="5867400" y="1765300"/>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Transmitter</a:t>
            </a:r>
            <a:endParaRPr lang="en-US" dirty="0"/>
          </a:p>
        </p:txBody>
      </p:sp>
      <p:sp>
        <p:nvSpPr>
          <p:cNvPr id="16" name="Rectangle 15"/>
          <p:cNvSpPr/>
          <p:nvPr/>
        </p:nvSpPr>
        <p:spPr>
          <a:xfrm>
            <a:off x="9271000" y="3057525"/>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Receiver</a:t>
            </a:r>
            <a:endParaRPr lang="en-US" dirty="0"/>
          </a:p>
        </p:txBody>
      </p:sp>
      <p:sp>
        <p:nvSpPr>
          <p:cNvPr id="17" name="Rectangle 16"/>
          <p:cNvSpPr/>
          <p:nvPr/>
        </p:nvSpPr>
        <p:spPr>
          <a:xfrm>
            <a:off x="7747000" y="1765300"/>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Transmitter</a:t>
            </a:r>
            <a:endParaRPr lang="en-US" dirty="0"/>
          </a:p>
        </p:txBody>
      </p:sp>
      <p:cxnSp>
        <p:nvCxnSpPr>
          <p:cNvPr id="25" name="Elbow Connector 24"/>
          <p:cNvCxnSpPr>
            <a:stCxn id="5" idx="3"/>
            <a:endCxn id="17" idx="0"/>
          </p:cNvCxnSpPr>
          <p:nvPr/>
        </p:nvCxnSpPr>
        <p:spPr>
          <a:xfrm>
            <a:off x="2413000" y="1377950"/>
            <a:ext cx="6096000" cy="3873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15" idx="0"/>
          </p:cNvCxnSpPr>
          <p:nvPr/>
        </p:nvCxnSpPr>
        <p:spPr>
          <a:xfrm>
            <a:off x="6629400" y="1377950"/>
            <a:ext cx="0" cy="387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14" idx="0"/>
          </p:cNvCxnSpPr>
          <p:nvPr/>
        </p:nvCxnSpPr>
        <p:spPr>
          <a:xfrm>
            <a:off x="4749800" y="1377950"/>
            <a:ext cx="0" cy="387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5" idx="2"/>
            <a:endCxn id="3" idx="1"/>
          </p:cNvCxnSpPr>
          <p:nvPr/>
        </p:nvCxnSpPr>
        <p:spPr>
          <a:xfrm rot="16200000" flipH="1">
            <a:off x="2055813" y="1119187"/>
            <a:ext cx="1647825" cy="26479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9271000" y="3854450"/>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Receiver</a:t>
            </a:r>
            <a:endParaRPr lang="en-US" dirty="0"/>
          </a:p>
        </p:txBody>
      </p:sp>
      <p:sp>
        <p:nvSpPr>
          <p:cNvPr id="33" name="Rectangle 32"/>
          <p:cNvSpPr/>
          <p:nvPr/>
        </p:nvSpPr>
        <p:spPr>
          <a:xfrm>
            <a:off x="9271000" y="4651375"/>
            <a:ext cx="1524000" cy="4191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IR Receiver</a:t>
            </a:r>
            <a:endParaRPr lang="en-US" dirty="0"/>
          </a:p>
        </p:txBody>
      </p:sp>
      <p:cxnSp>
        <p:nvCxnSpPr>
          <p:cNvPr id="35" name="Straight Arrow Connector 34"/>
          <p:cNvCxnSpPr>
            <a:stCxn id="16" idx="1"/>
            <a:endCxn id="3" idx="3"/>
          </p:cNvCxnSpPr>
          <p:nvPr/>
        </p:nvCxnSpPr>
        <p:spPr>
          <a:xfrm flipH="1">
            <a:off x="7708900" y="3267075"/>
            <a:ext cx="15621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8489950" y="3267075"/>
            <a:ext cx="0" cy="159385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a:endCxn id="33" idx="1"/>
          </p:cNvCxnSpPr>
          <p:nvPr/>
        </p:nvCxnSpPr>
        <p:spPr>
          <a:xfrm>
            <a:off x="8489950" y="4860925"/>
            <a:ext cx="78105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2" idx="1"/>
          </p:cNvCxnSpPr>
          <p:nvPr/>
        </p:nvCxnSpPr>
        <p:spPr>
          <a:xfrm flipH="1">
            <a:off x="8509000" y="4064000"/>
            <a:ext cx="762000" cy="0"/>
          </a:xfrm>
          <a:prstGeom prst="line">
            <a:avLst/>
          </a:prstGeom>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263523" y="4064000"/>
            <a:ext cx="1743077" cy="1978025"/>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H-Bridge</a:t>
            </a:r>
          </a:p>
          <a:p>
            <a:pPr algn="ctr"/>
            <a:r>
              <a:rPr lang="en-US" dirty="0" smtClean="0"/>
              <a:t>Motor controller</a:t>
            </a:r>
            <a:endParaRPr lang="en-US" dirty="0"/>
          </a:p>
        </p:txBody>
      </p:sp>
      <p:cxnSp>
        <p:nvCxnSpPr>
          <p:cNvPr id="47" name="Elbow Connector 46"/>
          <p:cNvCxnSpPr>
            <a:stCxn id="3" idx="2"/>
          </p:cNvCxnSpPr>
          <p:nvPr/>
        </p:nvCxnSpPr>
        <p:spPr>
          <a:xfrm rot="5400000">
            <a:off x="3581400" y="1990725"/>
            <a:ext cx="800100" cy="39497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3" idx="2"/>
          </p:cNvCxnSpPr>
          <p:nvPr/>
        </p:nvCxnSpPr>
        <p:spPr>
          <a:xfrm rot="5400000">
            <a:off x="3427411" y="2154238"/>
            <a:ext cx="1117602" cy="394017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50"/>
          <p:cNvCxnSpPr>
            <a:stCxn id="3" idx="2"/>
          </p:cNvCxnSpPr>
          <p:nvPr/>
        </p:nvCxnSpPr>
        <p:spPr>
          <a:xfrm rot="5400000">
            <a:off x="3237706" y="2334419"/>
            <a:ext cx="1487488" cy="39497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p:cNvCxnSpPr>
            <a:stCxn id="3" idx="2"/>
          </p:cNvCxnSpPr>
          <p:nvPr/>
        </p:nvCxnSpPr>
        <p:spPr>
          <a:xfrm rot="5400000">
            <a:off x="3067050" y="2505075"/>
            <a:ext cx="1828800" cy="39497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2768600" y="3801159"/>
            <a:ext cx="1265090" cy="646331"/>
          </a:xfrm>
          <a:prstGeom prst="rect">
            <a:avLst/>
          </a:prstGeom>
          <a:noFill/>
        </p:spPr>
        <p:txBody>
          <a:bodyPr wrap="none" rtlCol="0">
            <a:spAutoFit/>
          </a:bodyPr>
          <a:lstStyle/>
          <a:p>
            <a:r>
              <a:rPr lang="en-US" dirty="0" smtClean="0"/>
              <a:t>PWM </a:t>
            </a:r>
          </a:p>
          <a:p>
            <a:r>
              <a:rPr lang="en-US" dirty="0" smtClean="0"/>
              <a:t>4 Channels </a:t>
            </a:r>
            <a:endParaRPr lang="en-US" dirty="0"/>
          </a:p>
        </p:txBody>
      </p:sp>
      <p:sp>
        <p:nvSpPr>
          <p:cNvPr id="57" name="Rectangle 56"/>
          <p:cNvSpPr/>
          <p:nvPr/>
        </p:nvSpPr>
        <p:spPr>
          <a:xfrm>
            <a:off x="6965950" y="4540249"/>
            <a:ext cx="901700" cy="70485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Left Motor</a:t>
            </a:r>
            <a:endParaRPr lang="en-US" dirty="0"/>
          </a:p>
        </p:txBody>
      </p:sp>
      <p:sp>
        <p:nvSpPr>
          <p:cNvPr id="58" name="Rectangle 57"/>
          <p:cNvSpPr/>
          <p:nvPr/>
        </p:nvSpPr>
        <p:spPr>
          <a:xfrm>
            <a:off x="6959600" y="6042025"/>
            <a:ext cx="901700" cy="70485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Right Motor</a:t>
            </a:r>
            <a:endParaRPr lang="en-US" dirty="0"/>
          </a:p>
        </p:txBody>
      </p:sp>
      <p:cxnSp>
        <p:nvCxnSpPr>
          <p:cNvPr id="60" name="Elbow Connector 59"/>
          <p:cNvCxnSpPr>
            <a:endCxn id="57" idx="2"/>
          </p:cNvCxnSpPr>
          <p:nvPr/>
        </p:nvCxnSpPr>
        <p:spPr>
          <a:xfrm flipV="1">
            <a:off x="2016123" y="5245099"/>
            <a:ext cx="5400677" cy="43746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Elbow Connector 62"/>
          <p:cNvCxnSpPr>
            <a:endCxn id="58" idx="0"/>
          </p:cNvCxnSpPr>
          <p:nvPr/>
        </p:nvCxnSpPr>
        <p:spPr>
          <a:xfrm>
            <a:off x="2016123" y="5682564"/>
            <a:ext cx="5394327" cy="35946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039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0" y="174625"/>
            <a:ext cx="10515600" cy="1325563"/>
          </a:xfrm>
        </p:spPr>
        <p:txBody>
          <a:bodyPr/>
          <a:lstStyle/>
          <a:p>
            <a:r>
              <a:rPr lang="en-US" dirty="0" smtClean="0"/>
              <a:t>Schematics: H-Bridge </a:t>
            </a:r>
            <a:endParaRPr lang="en-US" dirty="0"/>
          </a:p>
        </p:txBody>
      </p:sp>
      <p:graphicFrame>
        <p:nvGraphicFramePr>
          <p:cNvPr id="4" name="Content Placeholder 3"/>
          <p:cNvGraphicFramePr>
            <a:graphicFrameLocks noGrp="1" noChangeAspect="1"/>
          </p:cNvGraphicFramePr>
          <p:nvPr>
            <p:ph idx="1"/>
            <p:extLst/>
          </p:nvPr>
        </p:nvGraphicFramePr>
        <p:xfrm>
          <a:off x="838200" y="1257300"/>
          <a:ext cx="8143991" cy="9144894"/>
        </p:xfrm>
        <a:graphic>
          <a:graphicData uri="http://schemas.openxmlformats.org/presentationml/2006/ole">
            <mc:AlternateContent xmlns:mc="http://schemas.openxmlformats.org/markup-compatibility/2006">
              <mc:Choice xmlns:v="urn:schemas-microsoft-com:vml" Requires="v">
                <p:oleObj spid="_x0000_s11273" name="Visio" r:id="rId3" imgW="6134152" imgH="6886469" progId="Visio.Drawing.15">
                  <p:embed/>
                </p:oleObj>
              </mc:Choice>
              <mc:Fallback>
                <p:oleObj name="Visio" r:id="rId3" imgW="6134152" imgH="6886469" progId="Visio.Drawing.15">
                  <p:embed/>
                  <p:pic>
                    <p:nvPicPr>
                      <p:cNvPr id="0" name=""/>
                      <p:cNvPicPr/>
                      <p:nvPr/>
                    </p:nvPicPr>
                    <p:blipFill>
                      <a:blip r:embed="rId4"/>
                      <a:stretch>
                        <a:fillRect/>
                      </a:stretch>
                    </p:blipFill>
                    <p:spPr>
                      <a:xfrm>
                        <a:off x="838200" y="1257300"/>
                        <a:ext cx="8143991" cy="9144894"/>
                      </a:xfrm>
                      <a:prstGeom prst="rect">
                        <a:avLst/>
                      </a:prstGeom>
                    </p:spPr>
                  </p:pic>
                </p:oleObj>
              </mc:Fallback>
            </mc:AlternateContent>
          </a:graphicData>
        </a:graphic>
      </p:graphicFrame>
      <p:pic>
        <p:nvPicPr>
          <p:cNvPr id="5126" name="Picture 6" descr="5090745185_263ed78c00_o.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82191" y="2374232"/>
            <a:ext cx="3083435" cy="2991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31886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Schematics: LCD </a:t>
            </a:r>
            <a:endParaRPr lang="en-US" dirty="0"/>
          </a:p>
        </p:txBody>
      </p:sp>
      <p:graphicFrame>
        <p:nvGraphicFramePr>
          <p:cNvPr id="4" name="Content Placeholder 3"/>
          <p:cNvGraphicFramePr>
            <a:graphicFrameLocks noGrp="1" noChangeAspect="1"/>
          </p:cNvGraphicFramePr>
          <p:nvPr>
            <p:ph idx="1"/>
            <p:extLst/>
          </p:nvPr>
        </p:nvGraphicFramePr>
        <p:xfrm>
          <a:off x="685800" y="1301249"/>
          <a:ext cx="10261600" cy="5891714"/>
        </p:xfrm>
        <a:graphic>
          <a:graphicData uri="http://schemas.openxmlformats.org/presentationml/2006/ole">
            <mc:AlternateContent xmlns:mc="http://schemas.openxmlformats.org/markup-compatibility/2006">
              <mc:Choice xmlns:v="urn:schemas-microsoft-com:vml" Requires="v">
                <p:oleObj spid="_x0000_s12297" name="Visio" r:id="rId3" imgW="9705788" imgH="5571995" progId="Visio.Drawing.15">
                  <p:embed/>
                </p:oleObj>
              </mc:Choice>
              <mc:Fallback>
                <p:oleObj name="Visio" r:id="rId3" imgW="9705788" imgH="5571995" progId="Visio.Drawing.15">
                  <p:embed/>
                  <p:pic>
                    <p:nvPicPr>
                      <p:cNvPr id="0" name=""/>
                      <p:cNvPicPr/>
                      <p:nvPr/>
                    </p:nvPicPr>
                    <p:blipFill>
                      <a:blip r:embed="rId4"/>
                      <a:stretch>
                        <a:fillRect/>
                      </a:stretch>
                    </p:blipFill>
                    <p:spPr>
                      <a:xfrm>
                        <a:off x="685800" y="1301249"/>
                        <a:ext cx="10261600" cy="5891714"/>
                      </a:xfrm>
                      <a:prstGeom prst="rect">
                        <a:avLst/>
                      </a:prstGeom>
                    </p:spPr>
                  </p:pic>
                </p:oleObj>
              </mc:Fallback>
            </mc:AlternateContent>
          </a:graphicData>
        </a:graphic>
      </p:graphicFrame>
    </p:spTree>
    <p:extLst>
      <p:ext uri="{BB962C8B-B14F-4D97-AF65-F5344CB8AC3E}">
        <p14:creationId xmlns:p14="http://schemas.microsoft.com/office/powerpoint/2010/main" val="29449741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Schematics: Complete Circuit</a:t>
            </a:r>
            <a:endParaRPr lang="en-US" dirty="0"/>
          </a:p>
        </p:txBody>
      </p:sp>
      <p:graphicFrame>
        <p:nvGraphicFramePr>
          <p:cNvPr id="4" name="Content Placeholder 3"/>
          <p:cNvGraphicFramePr>
            <a:graphicFrameLocks noGrp="1" noChangeAspect="1"/>
          </p:cNvGraphicFramePr>
          <p:nvPr>
            <p:ph idx="1"/>
            <p:extLst/>
          </p:nvPr>
        </p:nvGraphicFramePr>
        <p:xfrm>
          <a:off x="1373188" y="1370682"/>
          <a:ext cx="7707312" cy="5438106"/>
        </p:xfrm>
        <a:graphic>
          <a:graphicData uri="http://schemas.openxmlformats.org/presentationml/2006/ole">
            <mc:AlternateContent xmlns:mc="http://schemas.openxmlformats.org/markup-compatibility/2006">
              <mc:Choice xmlns:v="urn:schemas-microsoft-com:vml" Requires="v">
                <p:oleObj spid="_x0000_s13321" name="Visio" r:id="rId3" imgW="9639220" imgH="6800874" progId="Visio.Drawing.15">
                  <p:embed/>
                </p:oleObj>
              </mc:Choice>
              <mc:Fallback>
                <p:oleObj name="Visio" r:id="rId3" imgW="9639220" imgH="6800874" progId="Visio.Drawing.15">
                  <p:embed/>
                  <p:pic>
                    <p:nvPicPr>
                      <p:cNvPr id="0" name=""/>
                      <p:cNvPicPr/>
                      <p:nvPr/>
                    </p:nvPicPr>
                    <p:blipFill>
                      <a:blip r:embed="rId4"/>
                      <a:stretch>
                        <a:fillRect/>
                      </a:stretch>
                    </p:blipFill>
                    <p:spPr>
                      <a:xfrm>
                        <a:off x="1373188" y="1370682"/>
                        <a:ext cx="7707312" cy="5438106"/>
                      </a:xfrm>
                      <a:prstGeom prst="rect">
                        <a:avLst/>
                      </a:prstGeom>
                    </p:spPr>
                  </p:pic>
                </p:oleObj>
              </mc:Fallback>
            </mc:AlternateContent>
          </a:graphicData>
        </a:graphic>
      </p:graphicFrame>
    </p:spTree>
    <p:extLst>
      <p:ext uri="{BB962C8B-B14F-4D97-AF65-F5344CB8AC3E}">
        <p14:creationId xmlns:p14="http://schemas.microsoft.com/office/powerpoint/2010/main" val="5935129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eye-catching </a:t>
            </a:r>
            <a:r>
              <a:rPr lang="en-US" dirty="0" err="1" smtClean="0"/>
              <a:t>RoboCAT</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1551780"/>
            <a:ext cx="7717367" cy="4529644"/>
          </a:xfrm>
          <a:prstGeom prst="rect">
            <a:avLst/>
          </a:prstGeom>
        </p:spPr>
      </p:pic>
    </p:spTree>
    <p:extLst>
      <p:ext uri="{BB962C8B-B14F-4D97-AF65-F5344CB8AC3E}">
        <p14:creationId xmlns:p14="http://schemas.microsoft.com/office/powerpoint/2010/main" val="33125490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eye-catching </a:t>
            </a:r>
            <a:r>
              <a:rPr lang="en-US" dirty="0" err="1" smtClean="0"/>
              <a:t>RoboCAT</a:t>
            </a:r>
            <a:endParaRPr lang="en-US" dirty="0"/>
          </a:p>
        </p:txBody>
      </p:sp>
      <p:pic>
        <p:nvPicPr>
          <p:cNvPr id="3074" name="Picture 2" descr="IMG_2056.JPG"/>
          <p:cNvPicPr>
            <a:picLocks noChangeAspect="1" noChangeArrowheads="1"/>
          </p:cNvPicPr>
          <p:nvPr/>
        </p:nvPicPr>
        <p:blipFill rotWithShape="1">
          <a:blip r:embed="rId2">
            <a:extLst>
              <a:ext uri="{28A0092B-C50C-407E-A947-70E740481C1C}">
                <a14:useLocalDpi xmlns:a14="http://schemas.microsoft.com/office/drawing/2010/main" val="0"/>
              </a:ext>
            </a:extLst>
          </a:blip>
          <a:srcRect t="19018" b="17324"/>
          <a:stretch/>
        </p:blipFill>
        <p:spPr bwMode="auto">
          <a:xfrm>
            <a:off x="939799" y="1490226"/>
            <a:ext cx="3149601" cy="356437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1865" y="1786513"/>
            <a:ext cx="5283200" cy="2971800"/>
          </a:xfrm>
          <a:prstGeom prst="rect">
            <a:avLst/>
          </a:prstGeom>
        </p:spPr>
      </p:pic>
    </p:spTree>
    <p:extLst>
      <p:ext uri="{BB962C8B-B14F-4D97-AF65-F5344CB8AC3E}">
        <p14:creationId xmlns:p14="http://schemas.microsoft.com/office/powerpoint/2010/main" val="33859314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nvSpPr>
        <p:spPr>
          <a:xfrm>
            <a:off x="838200" y="52308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solidFill>
                  <a:schemeClr val="accent1"/>
                </a:solidFill>
              </a:rPr>
              <a:t>Outline</a:t>
            </a:r>
            <a:endParaRPr lang="en-US" dirty="0">
              <a:solidFill>
                <a:schemeClr val="accent1"/>
              </a:solidFill>
            </a:endParaRPr>
          </a:p>
        </p:txBody>
      </p:sp>
      <p:sp>
        <p:nvSpPr>
          <p:cNvPr id="5" name="Content Placeholder 2"/>
          <p:cNvSpPr>
            <a:spLocks noGrp="1"/>
          </p:cNvSpPr>
          <p:nvPr/>
        </p:nvSpPr>
        <p:spPr>
          <a:xfrm>
            <a:off x="838200" y="1848644"/>
            <a:ext cx="10515600"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Requirements</a:t>
            </a:r>
          </a:p>
          <a:p>
            <a:endParaRPr lang="en-US" dirty="0" smtClean="0"/>
          </a:p>
          <a:p>
            <a:r>
              <a:rPr lang="en-US" dirty="0" smtClean="0"/>
              <a:t>Approach</a:t>
            </a:r>
          </a:p>
          <a:p>
            <a:pPr marL="0" indent="0">
              <a:buNone/>
            </a:pPr>
            <a:endParaRPr lang="en-US" dirty="0" smtClean="0"/>
          </a:p>
          <a:p>
            <a:r>
              <a:rPr lang="en-US" dirty="0" smtClean="0"/>
              <a:t>Hardware</a:t>
            </a:r>
          </a:p>
          <a:p>
            <a:endParaRPr lang="en-US" dirty="0" smtClean="0"/>
          </a:p>
          <a:p>
            <a:r>
              <a:rPr lang="en-US" dirty="0" smtClean="0"/>
              <a:t>Software</a:t>
            </a:r>
          </a:p>
          <a:p>
            <a:endParaRPr lang="en-US" dirty="0" smtClean="0"/>
          </a:p>
          <a:p>
            <a:r>
              <a:rPr lang="en-US" dirty="0" smtClean="0"/>
              <a:t>Deliverables/Conclusion</a:t>
            </a:r>
          </a:p>
          <a:p>
            <a:endParaRPr lang="en-US" dirty="0" smtClean="0"/>
          </a:p>
          <a:p>
            <a:endParaRPr lang="en-US" dirty="0"/>
          </a:p>
        </p:txBody>
      </p:sp>
    </p:spTree>
    <p:extLst>
      <p:ext uri="{BB962C8B-B14F-4D97-AF65-F5344CB8AC3E}">
        <p14:creationId xmlns:p14="http://schemas.microsoft.com/office/powerpoint/2010/main" val="16452928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a:t>
            </a:r>
            <a:endParaRPr lang="en-US" dirty="0"/>
          </a:p>
        </p:txBody>
      </p:sp>
      <p:pic>
        <p:nvPicPr>
          <p:cNvPr id="3" name="Picture 2"/>
          <p:cNvPicPr>
            <a:picLocks noChangeAspect="1"/>
          </p:cNvPicPr>
          <p:nvPr/>
        </p:nvPicPr>
        <p:blipFill>
          <a:blip r:embed="rId2"/>
          <a:stretch>
            <a:fillRect/>
          </a:stretch>
        </p:blipFill>
        <p:spPr>
          <a:xfrm>
            <a:off x="677334" y="1494821"/>
            <a:ext cx="8392930" cy="4262035"/>
          </a:xfrm>
          <a:prstGeom prst="rect">
            <a:avLst/>
          </a:prstGeom>
        </p:spPr>
      </p:pic>
    </p:spTree>
    <p:extLst>
      <p:ext uri="{BB962C8B-B14F-4D97-AF65-F5344CB8AC3E}">
        <p14:creationId xmlns:p14="http://schemas.microsoft.com/office/powerpoint/2010/main" val="20723489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a:t>
            </a:r>
            <a:endParaRPr lang="en-US" dirty="0"/>
          </a:p>
        </p:txBody>
      </p:sp>
      <p:sp>
        <p:nvSpPr>
          <p:cNvPr id="4" name="Content Placeholder 3"/>
          <p:cNvSpPr>
            <a:spLocks noGrp="1"/>
          </p:cNvSpPr>
          <p:nvPr>
            <p:ph sz="half" idx="2"/>
          </p:nvPr>
        </p:nvSpPr>
        <p:spPr>
          <a:xfrm>
            <a:off x="617664" y="1731800"/>
            <a:ext cx="4184034" cy="3880773"/>
          </a:xfrm>
        </p:spPr>
        <p:txBody>
          <a:bodyPr/>
          <a:lstStyle/>
          <a:p>
            <a:pPr>
              <a:buFont typeface="Courier New" panose="02070309020205020404" pitchFamily="49" charset="0"/>
              <a:buChar char="o"/>
            </a:pPr>
            <a:r>
              <a:rPr lang="en-US" dirty="0" smtClean="0"/>
              <a:t>Finite-State </a:t>
            </a:r>
            <a:r>
              <a:rPr lang="en-US" dirty="0" smtClean="0"/>
              <a:t>Machine</a:t>
            </a:r>
          </a:p>
          <a:p>
            <a:pPr>
              <a:buFont typeface="Courier New" panose="02070309020205020404" pitchFamily="49" charset="0"/>
              <a:buChar char="o"/>
            </a:pPr>
            <a:r>
              <a:rPr lang="en-US" dirty="0" smtClean="0"/>
              <a:t>Analog-to-Digital Convertor</a:t>
            </a:r>
          </a:p>
          <a:p>
            <a:pPr>
              <a:buFont typeface="Courier New" panose="02070309020205020404" pitchFamily="49" charset="0"/>
              <a:buChar char="o"/>
            </a:pPr>
            <a:r>
              <a:rPr lang="en-US" dirty="0" smtClean="0"/>
              <a:t>Pulse-Width-Modulation (PWM)</a:t>
            </a:r>
          </a:p>
          <a:p>
            <a:pPr>
              <a:buFont typeface="Courier New" panose="02070309020205020404" pitchFamily="49" charset="0"/>
              <a:buChar char="o"/>
            </a:pPr>
            <a:r>
              <a:rPr lang="en-US" dirty="0" smtClean="0"/>
              <a:t>Line following algorithm</a:t>
            </a:r>
            <a:endParaRPr lang="en-US" dirty="0" smtClean="0"/>
          </a:p>
          <a:p>
            <a:pPr marL="0" indent="0">
              <a:buNone/>
            </a:pP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6410" y="4301544"/>
            <a:ext cx="2348196" cy="2341429"/>
          </a:xfrm>
          <a:prstGeom prst="rect">
            <a:avLst/>
          </a:prstGeom>
        </p:spPr>
      </p:pic>
      <p:sp>
        <p:nvSpPr>
          <p:cNvPr id="9" name="Cloud Callout 8"/>
          <p:cNvSpPr/>
          <p:nvPr/>
        </p:nvSpPr>
        <p:spPr>
          <a:xfrm rot="1596483">
            <a:off x="6869417" y="3262552"/>
            <a:ext cx="2676602" cy="1295227"/>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MPLAB! </a:t>
            </a:r>
            <a:endParaRPr lang="en-US" dirty="0"/>
          </a:p>
        </p:txBody>
      </p:sp>
      <p:sp>
        <p:nvSpPr>
          <p:cNvPr id="10" name="Heart 9"/>
          <p:cNvSpPr/>
          <p:nvPr/>
        </p:nvSpPr>
        <p:spPr>
          <a:xfrm rot="1499211">
            <a:off x="8505770" y="3956014"/>
            <a:ext cx="278387" cy="276668"/>
          </a:xfrm>
          <a:prstGeom prst="hear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02834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Finite </a:t>
            </a:r>
            <a:r>
              <a:rPr lang="en-US" dirty="0" smtClean="0"/>
              <a:t>State </a:t>
            </a:r>
            <a:r>
              <a:rPr lang="en-US" dirty="0" smtClean="0"/>
              <a:t>Machine to follow the line</a:t>
            </a:r>
            <a:endParaRPr lang="en-US" dirty="0"/>
          </a:p>
        </p:txBody>
      </p:sp>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1135734786"/>
              </p:ext>
            </p:extLst>
          </p:nvPr>
        </p:nvGraphicFramePr>
        <p:xfrm>
          <a:off x="3607593" y="1902898"/>
          <a:ext cx="4976813" cy="4351338"/>
        </p:xfrm>
        <a:graphic>
          <a:graphicData uri="http://schemas.openxmlformats.org/presentationml/2006/ole">
            <mc:AlternateContent xmlns:mc="http://schemas.openxmlformats.org/markup-compatibility/2006">
              <mc:Choice xmlns:v="urn:schemas-microsoft-com:vml" Requires="v">
                <p:oleObj spid="_x0000_s10255" name="Visio" r:id="rId3" imgW="8486750" imgH="7420026" progId="Visio.Drawing.15">
                  <p:embed/>
                </p:oleObj>
              </mc:Choice>
              <mc:Fallback>
                <p:oleObj name="Visio" r:id="rId3" imgW="8486750" imgH="7420026" progId="Visio.Drawing.15">
                  <p:embed/>
                  <p:pic>
                    <p:nvPicPr>
                      <p:cNvPr id="0" name=""/>
                      <p:cNvPicPr/>
                      <p:nvPr/>
                    </p:nvPicPr>
                    <p:blipFill>
                      <a:blip r:embed="rId4"/>
                      <a:stretch>
                        <a:fillRect/>
                      </a:stretch>
                    </p:blipFill>
                    <p:spPr>
                      <a:xfrm>
                        <a:off x="3607593" y="1902898"/>
                        <a:ext cx="4976813" cy="4351338"/>
                      </a:xfrm>
                      <a:prstGeom prst="rect">
                        <a:avLst/>
                      </a:prstGeom>
                    </p:spPr>
                  </p:pic>
                </p:oleObj>
              </mc:Fallback>
            </mc:AlternateContent>
          </a:graphicData>
        </a:graphic>
      </p:graphicFrame>
      <p:sp>
        <p:nvSpPr>
          <p:cNvPr id="3" name="TextBox 2"/>
          <p:cNvSpPr txBox="1"/>
          <p:nvPr/>
        </p:nvSpPr>
        <p:spPr>
          <a:xfrm>
            <a:off x="7852952" y="5537915"/>
            <a:ext cx="184731" cy="369332"/>
          </a:xfrm>
          <a:prstGeom prst="rect">
            <a:avLst/>
          </a:prstGeom>
          <a:noFill/>
        </p:spPr>
        <p:txBody>
          <a:bodyPr wrap="none" rtlCol="0">
            <a:spAutoFit/>
          </a:bodyPr>
          <a:lstStyle/>
          <a:p>
            <a:endParaRPr lang="en-US"/>
          </a:p>
        </p:txBody>
      </p:sp>
      <p:sp>
        <p:nvSpPr>
          <p:cNvPr id="5" name="TextBox 4"/>
          <p:cNvSpPr txBox="1"/>
          <p:nvPr/>
        </p:nvSpPr>
        <p:spPr>
          <a:xfrm>
            <a:off x="7443989" y="5537915"/>
            <a:ext cx="128788" cy="369332"/>
          </a:xfrm>
          <a:prstGeom prst="rect">
            <a:avLst/>
          </a:prstGeom>
          <a:noFill/>
        </p:spPr>
        <p:txBody>
          <a:bodyPr wrap="square" rtlCol="0">
            <a:spAutoFit/>
          </a:bodyPr>
          <a:lstStyle/>
          <a:p>
            <a:endParaRPr lang="en-US"/>
          </a:p>
        </p:txBody>
      </p:sp>
    </p:spTree>
    <p:extLst>
      <p:ext uri="{BB962C8B-B14F-4D97-AF65-F5344CB8AC3E}">
        <p14:creationId xmlns:p14="http://schemas.microsoft.com/office/powerpoint/2010/main" val="40676556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 following algorithm</a:t>
            </a:r>
            <a:br>
              <a:rPr lang="en-US" dirty="0"/>
            </a:br>
            <a:r>
              <a:rPr lang="en-US" sz="1800" dirty="0" smtClean="0">
                <a:solidFill>
                  <a:schemeClr val="tx1"/>
                </a:solidFill>
              </a:rPr>
              <a:t>Detailed </a:t>
            </a:r>
            <a:r>
              <a:rPr lang="en-US" sz="1800" dirty="0" smtClean="0">
                <a:solidFill>
                  <a:schemeClr val="tx1"/>
                </a:solidFill>
              </a:rPr>
              <a:t>Explanation </a:t>
            </a:r>
            <a:endParaRPr lang="en-US" sz="1800" dirty="0">
              <a:solidFill>
                <a:schemeClr val="tx1"/>
              </a:solidFill>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b="1" dirty="0"/>
              <a:t>This Finite State Machine allowed us to account for different cases. </a:t>
            </a:r>
          </a:p>
          <a:p>
            <a:pPr marL="0" indent="0">
              <a:buNone/>
            </a:pPr>
            <a:r>
              <a:rPr lang="en-US" b="1" dirty="0" smtClean="0"/>
              <a:t>Case 1: </a:t>
            </a:r>
          </a:p>
          <a:p>
            <a:pPr marL="0" indent="0">
              <a:buNone/>
            </a:pPr>
            <a:r>
              <a:rPr lang="en-US" dirty="0" smtClean="0"/>
              <a:t>If </a:t>
            </a:r>
            <a:r>
              <a:rPr lang="en-US" dirty="0"/>
              <a:t>only the center sensor under the chassis of the robot senses tape the robot will stay in the “Go Straight State” and continue until the sensors register different information.</a:t>
            </a:r>
          </a:p>
          <a:p>
            <a:pPr marL="0" indent="0">
              <a:buNone/>
            </a:pPr>
            <a:r>
              <a:rPr lang="en-US" dirty="0"/>
              <a:t/>
            </a:r>
            <a:br>
              <a:rPr lang="en-US" dirty="0"/>
            </a:br>
            <a:r>
              <a:rPr lang="en-US" b="1" dirty="0"/>
              <a:t>Case </a:t>
            </a:r>
            <a:r>
              <a:rPr lang="en-US" b="1" dirty="0" smtClean="0"/>
              <a:t>2:</a:t>
            </a:r>
          </a:p>
          <a:p>
            <a:pPr marL="0" indent="0">
              <a:buNone/>
            </a:pPr>
            <a:r>
              <a:rPr lang="en-US" dirty="0" smtClean="0"/>
              <a:t> </a:t>
            </a:r>
            <a:r>
              <a:rPr lang="en-US" dirty="0"/>
              <a:t>If there robot turns too far right, the left sensor under the robot would register black tape and the state would change from the “Turn Right State” to the “Turn Left State” where the wheels would adjust to turn left.</a:t>
            </a:r>
          </a:p>
          <a:p>
            <a:pPr marL="0" indent="0">
              <a:buNone/>
            </a:pPr>
            <a:r>
              <a:rPr lang="en-US" dirty="0"/>
              <a:t/>
            </a:r>
            <a:br>
              <a:rPr lang="en-US" dirty="0"/>
            </a:br>
            <a:r>
              <a:rPr lang="en-US" b="1" dirty="0"/>
              <a:t>Case </a:t>
            </a:r>
            <a:r>
              <a:rPr lang="en-US" b="1" dirty="0" smtClean="0"/>
              <a:t>3:</a:t>
            </a:r>
          </a:p>
          <a:p>
            <a:pPr marL="0" indent="0">
              <a:buNone/>
            </a:pPr>
            <a:r>
              <a:rPr lang="en-US" dirty="0" smtClean="0"/>
              <a:t>If </a:t>
            </a:r>
            <a:r>
              <a:rPr lang="en-US" dirty="0"/>
              <a:t>there robot turns too far left, the right sensor under the robot would register black tape and the state would change from the “Turn Left State” to the “Turn Right State” where the wheels would adjust to turn right.</a:t>
            </a:r>
          </a:p>
          <a:p>
            <a:pPr marL="0" indent="0">
              <a:buNone/>
            </a:pPr>
            <a:r>
              <a:rPr lang="en-US" dirty="0"/>
              <a:t/>
            </a:r>
            <a:br>
              <a:rPr lang="en-US" dirty="0"/>
            </a:br>
            <a:endParaRPr lang="en-US" dirty="0"/>
          </a:p>
        </p:txBody>
      </p:sp>
    </p:spTree>
    <p:extLst>
      <p:ext uri="{BB962C8B-B14F-4D97-AF65-F5344CB8AC3E}">
        <p14:creationId xmlns:p14="http://schemas.microsoft.com/office/powerpoint/2010/main" val="32850294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Detailed Explanation </a:t>
            </a:r>
          </a:p>
        </p:txBody>
      </p:sp>
      <p:sp>
        <p:nvSpPr>
          <p:cNvPr id="3" name="Content Placeholder 2"/>
          <p:cNvSpPr>
            <a:spLocks noGrp="1"/>
          </p:cNvSpPr>
          <p:nvPr>
            <p:ph idx="1"/>
          </p:nvPr>
        </p:nvSpPr>
        <p:spPr/>
        <p:txBody>
          <a:bodyPr/>
          <a:lstStyle/>
          <a:p>
            <a:pPr marL="0" indent="0">
              <a:buNone/>
            </a:pPr>
            <a:r>
              <a:rPr lang="en-US" b="1" dirty="0"/>
              <a:t>Case </a:t>
            </a:r>
            <a:r>
              <a:rPr lang="en-US" b="1" dirty="0" smtClean="0"/>
              <a:t>4:</a:t>
            </a:r>
          </a:p>
          <a:p>
            <a:pPr marL="0" indent="0">
              <a:buNone/>
            </a:pPr>
            <a:r>
              <a:rPr lang="en-US" dirty="0" smtClean="0"/>
              <a:t>If </a:t>
            </a:r>
            <a:r>
              <a:rPr lang="en-US" dirty="0"/>
              <a:t>there robot registers all three sensors reading black tape, the robot changes from its current state to the “Turn Around State”.</a:t>
            </a:r>
          </a:p>
          <a:p>
            <a:pPr marL="0" indent="0">
              <a:buNone/>
            </a:pPr>
            <a:r>
              <a:rPr lang="en-US" dirty="0"/>
              <a:t/>
            </a:r>
            <a:br>
              <a:rPr lang="en-US" dirty="0"/>
            </a:br>
            <a:r>
              <a:rPr lang="en-US" b="1" dirty="0"/>
              <a:t>Case </a:t>
            </a:r>
            <a:r>
              <a:rPr lang="en-US" b="1" dirty="0" smtClean="0"/>
              <a:t>5: </a:t>
            </a:r>
          </a:p>
          <a:p>
            <a:pPr marL="0" indent="0">
              <a:buNone/>
            </a:pPr>
            <a:r>
              <a:rPr lang="en-US" dirty="0" smtClean="0"/>
              <a:t>If </a:t>
            </a:r>
            <a:r>
              <a:rPr lang="en-US" dirty="0"/>
              <a:t>the sensors register no information (or can’t find any black tape) the robot enters a “Look for Tape” state where it does clockwise turns until it registers black tape at any sensor, then changes states accordingly. </a:t>
            </a:r>
          </a:p>
          <a:p>
            <a:pPr marL="0" indent="0">
              <a:buNone/>
            </a:pPr>
            <a:r>
              <a:rPr lang="en-US" dirty="0"/>
              <a:t/>
            </a:r>
            <a:br>
              <a:rPr lang="en-US" dirty="0"/>
            </a:br>
            <a:endParaRPr lang="en-US" dirty="0"/>
          </a:p>
        </p:txBody>
      </p:sp>
    </p:spTree>
    <p:extLst>
      <p:ext uri="{BB962C8B-B14F-4D97-AF65-F5344CB8AC3E}">
        <p14:creationId xmlns:p14="http://schemas.microsoft.com/office/powerpoint/2010/main" val="2205063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522413" y="381000"/>
            <a:ext cx="9144001" cy="1371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t>Deliverables</a:t>
            </a:r>
            <a:endParaRPr lang="en-US" dirty="0"/>
          </a:p>
        </p:txBody>
      </p:sp>
      <p:sp>
        <p:nvSpPr>
          <p:cNvPr id="6" name="Content Placeholder 2"/>
          <p:cNvSpPr>
            <a:spLocks noGrp="1"/>
          </p:cNvSpPr>
          <p:nvPr>
            <p:ph idx="1"/>
          </p:nvPr>
        </p:nvSpPr>
        <p:spPr>
          <a:xfrm>
            <a:off x="1522413" y="1904999"/>
            <a:ext cx="9134391" cy="4114801"/>
          </a:xfrm>
        </p:spPr>
        <p:txBody>
          <a:bodyPr>
            <a:normAutofit/>
          </a:bodyPr>
          <a:lstStyle/>
          <a:p>
            <a:pPr marL="0" indent="0">
              <a:buNone/>
            </a:pPr>
            <a:r>
              <a:rPr lang="en-US" sz="2800" b="1" dirty="0">
                <a:solidFill>
                  <a:schemeClr val="accent1"/>
                </a:solidFill>
              </a:rPr>
              <a:t>Deliverables</a:t>
            </a:r>
            <a:endParaRPr lang="en-US" sz="2800" b="1" dirty="0" smtClean="0">
              <a:solidFill>
                <a:schemeClr val="accent1"/>
              </a:solidFill>
            </a:endParaRPr>
          </a:p>
          <a:p>
            <a:r>
              <a:rPr lang="en-US" dirty="0" smtClean="0"/>
              <a:t>PDR </a:t>
            </a:r>
            <a:r>
              <a:rPr lang="en-US" dirty="0" smtClean="0"/>
              <a:t>and CDR</a:t>
            </a:r>
          </a:p>
          <a:p>
            <a:r>
              <a:rPr lang="en-US" dirty="0"/>
              <a:t>Demo</a:t>
            </a:r>
          </a:p>
          <a:p>
            <a:pPr lvl="1"/>
            <a:r>
              <a:rPr lang="en-US" dirty="0"/>
              <a:t>Able to follow lines on the </a:t>
            </a:r>
            <a:r>
              <a:rPr lang="en-US" dirty="0" smtClean="0"/>
              <a:t>ground and the inner loop for extra credit</a:t>
            </a:r>
            <a:endParaRPr lang="en-US" dirty="0"/>
          </a:p>
          <a:p>
            <a:r>
              <a:rPr lang="en-US" dirty="0" smtClean="0"/>
              <a:t>Final Report</a:t>
            </a:r>
          </a:p>
          <a:p>
            <a:pPr marL="0" indent="0">
              <a:buNone/>
            </a:pPr>
            <a:endParaRPr lang="en-US" sz="2400" b="1" dirty="0" smtClean="0">
              <a:solidFill>
                <a:schemeClr val="accent1"/>
              </a:solidFill>
            </a:endParaRPr>
          </a:p>
          <a:p>
            <a:pPr marL="0" indent="0">
              <a:buNone/>
            </a:pPr>
            <a:endParaRPr lang="en-US" sz="2400" b="1" dirty="0" smtClean="0">
              <a:solidFill>
                <a:schemeClr val="accent1"/>
              </a:solidFill>
            </a:endParaRPr>
          </a:p>
          <a:p>
            <a:pPr marL="0" indent="0">
              <a:buNone/>
            </a:pPr>
            <a:endParaRPr lang="en-US" sz="2400" b="1" dirty="0" smtClean="0">
              <a:solidFill>
                <a:schemeClr val="accent1"/>
              </a:solidFill>
            </a:endParaRPr>
          </a:p>
          <a:p>
            <a:pPr marL="0" indent="0">
              <a:buNone/>
            </a:pPr>
            <a:endParaRPr lang="en-US" sz="2400" dirty="0" smtClean="0">
              <a:solidFill>
                <a:schemeClr val="accent1"/>
              </a:solidFill>
            </a:endParaRPr>
          </a:p>
        </p:txBody>
      </p:sp>
    </p:spTree>
    <p:extLst>
      <p:ext uri="{BB962C8B-B14F-4D97-AF65-F5344CB8AC3E}">
        <p14:creationId xmlns:p14="http://schemas.microsoft.com/office/powerpoint/2010/main" val="11383208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t>
            </a:r>
            <a:endParaRPr lang="en-US" dirty="0"/>
          </a:p>
        </p:txBody>
      </p:sp>
      <p:sp>
        <p:nvSpPr>
          <p:cNvPr id="3" name="Content Placeholder 2"/>
          <p:cNvSpPr>
            <a:spLocks noGrp="1"/>
          </p:cNvSpPr>
          <p:nvPr>
            <p:ph idx="1"/>
          </p:nvPr>
        </p:nvSpPr>
        <p:spPr/>
        <p:txBody>
          <a:bodyPr/>
          <a:lstStyle/>
          <a:p>
            <a:r>
              <a:rPr lang="en-US" dirty="0" smtClean="0"/>
              <a:t>Problem: Make the robot follow the line,  go through extra loop and return on the same path </a:t>
            </a:r>
          </a:p>
          <a:p>
            <a:r>
              <a:rPr lang="en-US" dirty="0" smtClean="0"/>
              <a:t> Approach: </a:t>
            </a:r>
          </a:p>
          <a:p>
            <a:pPr lvl="1"/>
            <a:r>
              <a:rPr lang="en-US" dirty="0" smtClean="0"/>
              <a:t>Simple and organized hardware </a:t>
            </a:r>
          </a:p>
          <a:p>
            <a:pPr lvl="1"/>
            <a:r>
              <a:rPr lang="en-US" dirty="0" smtClean="0"/>
              <a:t>Use of Finite-State Machine in programming </a:t>
            </a:r>
          </a:p>
          <a:p>
            <a:r>
              <a:rPr lang="en-US" dirty="0" smtClean="0"/>
              <a:t>What did we learn from this?</a:t>
            </a:r>
          </a:p>
          <a:p>
            <a:pPr lvl="1"/>
            <a:r>
              <a:rPr lang="en-US" dirty="0" smtClean="0"/>
              <a:t>Troubleshooting unexpected problems </a:t>
            </a:r>
          </a:p>
          <a:p>
            <a:pPr lvl="1"/>
            <a:r>
              <a:rPr lang="en-US" dirty="0" smtClean="0"/>
              <a:t>Team work, collaborating with other’s ideas </a:t>
            </a:r>
          </a:p>
          <a:p>
            <a:endParaRPr lang="en-US" dirty="0" smtClean="0"/>
          </a:p>
        </p:txBody>
      </p:sp>
    </p:spTree>
    <p:extLst>
      <p:ext uri="{BB962C8B-B14F-4D97-AF65-F5344CB8AC3E}">
        <p14:creationId xmlns:p14="http://schemas.microsoft.com/office/powerpoint/2010/main" val="35606492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9171" y="223234"/>
            <a:ext cx="4641641" cy="691166"/>
          </a:xfrm>
        </p:spPr>
        <p:txBody>
          <a:bodyPr/>
          <a:lstStyle/>
          <a:p>
            <a:r>
              <a:rPr lang="en-US" dirty="0" err="1" smtClean="0"/>
              <a:t>RoboCAT</a:t>
            </a:r>
            <a:r>
              <a:rPr lang="en-US" dirty="0" smtClean="0"/>
              <a:t> in Action!!</a:t>
            </a:r>
            <a:endParaRPr lang="en-US" dirty="0"/>
          </a:p>
        </p:txBody>
      </p:sp>
      <p:pic>
        <p:nvPicPr>
          <p:cNvPr id="6" name="IMG_458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rot="5400000">
            <a:off x="3320294" y="2034138"/>
            <a:ext cx="4919393" cy="3344395"/>
          </a:xfrm>
        </p:spPr>
      </p:pic>
    </p:spTree>
    <p:extLst>
      <p:ext uri="{BB962C8B-B14F-4D97-AF65-F5344CB8AC3E}">
        <p14:creationId xmlns:p14="http://schemas.microsoft.com/office/powerpoint/2010/main" val="16022483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100000">
                <p:cTn id="7"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14210" y="3015916"/>
            <a:ext cx="4485434" cy="1320800"/>
          </a:xfrm>
        </p:spPr>
        <p:txBody>
          <a:bodyPr/>
          <a:lstStyle/>
          <a:p>
            <a:r>
              <a:rPr lang="en-US" dirty="0" smtClean="0"/>
              <a:t>Requirements</a:t>
            </a:r>
            <a:endParaRPr lang="en-US" dirty="0"/>
          </a:p>
        </p:txBody>
      </p:sp>
    </p:spTree>
    <p:extLst>
      <p:ext uri="{BB962C8B-B14F-4D97-AF65-F5344CB8AC3E}">
        <p14:creationId xmlns:p14="http://schemas.microsoft.com/office/powerpoint/2010/main" val="7649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for </a:t>
            </a:r>
            <a:r>
              <a:rPr lang="en-US" dirty="0" smtClean="0"/>
              <a:t>RoboCAT</a:t>
            </a:r>
            <a:endParaRPr lang="en-US" dirty="0"/>
          </a:p>
        </p:txBody>
      </p:sp>
      <p:sp>
        <p:nvSpPr>
          <p:cNvPr id="3" name="Content Placeholder 2"/>
          <p:cNvSpPr>
            <a:spLocks noGrp="1"/>
          </p:cNvSpPr>
          <p:nvPr>
            <p:ph idx="1"/>
          </p:nvPr>
        </p:nvSpPr>
        <p:spPr/>
        <p:txBody>
          <a:bodyPr/>
          <a:lstStyle/>
          <a:p>
            <a:r>
              <a:rPr lang="en-US" dirty="0" smtClean="0"/>
              <a:t>Part </a:t>
            </a:r>
            <a:r>
              <a:rPr lang="en-US" dirty="0" smtClean="0"/>
              <a:t>1: </a:t>
            </a:r>
          </a:p>
          <a:p>
            <a:pPr lvl="1"/>
            <a:r>
              <a:rPr lang="en-US" sz="1800" dirty="0" smtClean="0"/>
              <a:t>Follow a line </a:t>
            </a:r>
          </a:p>
          <a:p>
            <a:pPr lvl="2"/>
            <a:r>
              <a:rPr lang="en-US" dirty="0" smtClean="0"/>
              <a:t>The robot should follow the black tape</a:t>
            </a:r>
          </a:p>
          <a:p>
            <a:pPr lvl="2"/>
            <a:r>
              <a:rPr lang="en-US" dirty="0" smtClean="0"/>
              <a:t>Return to start after touching Finish Line</a:t>
            </a:r>
          </a:p>
          <a:p>
            <a:pPr lvl="2"/>
            <a:r>
              <a:rPr lang="en-US" dirty="0" smtClean="0"/>
              <a:t>Should be autonomous </a:t>
            </a:r>
          </a:p>
          <a:p>
            <a:pPr marL="0" indent="0">
              <a:buNone/>
            </a:pPr>
            <a:endParaRPr lang="en-US" dirty="0" smtClean="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8934" y="4074450"/>
            <a:ext cx="2857500" cy="2743200"/>
          </a:xfrm>
          <a:prstGeom prst="rect">
            <a:avLst/>
          </a:prstGeom>
        </p:spPr>
      </p:pic>
      <p:sp>
        <p:nvSpPr>
          <p:cNvPr id="11" name="Curved Left Arrow 10"/>
          <p:cNvSpPr/>
          <p:nvPr/>
        </p:nvSpPr>
        <p:spPr>
          <a:xfrm rot="10800000">
            <a:off x="2255137" y="4571670"/>
            <a:ext cx="1012382" cy="155826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Curved Left Arrow 11"/>
          <p:cNvSpPr/>
          <p:nvPr/>
        </p:nvSpPr>
        <p:spPr>
          <a:xfrm>
            <a:off x="6227849" y="4693708"/>
            <a:ext cx="1092200" cy="157784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55789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for </a:t>
            </a:r>
            <a:r>
              <a:rPr lang="en-US" dirty="0" err="1"/>
              <a:t>RoboCAT</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23526" y="2314975"/>
            <a:ext cx="3203621" cy="3203621"/>
          </a:xfrm>
          <a:prstGeom prst="rect">
            <a:avLst/>
          </a:prstGeom>
        </p:spPr>
      </p:pic>
      <p:sp>
        <p:nvSpPr>
          <p:cNvPr id="3" name="Content Placeholder 2"/>
          <p:cNvSpPr>
            <a:spLocks noGrp="1"/>
          </p:cNvSpPr>
          <p:nvPr>
            <p:ph idx="1"/>
          </p:nvPr>
        </p:nvSpPr>
        <p:spPr/>
        <p:txBody>
          <a:bodyPr/>
          <a:lstStyle/>
          <a:p>
            <a:r>
              <a:rPr lang="en-US" dirty="0" smtClean="0"/>
              <a:t>Part </a:t>
            </a:r>
            <a:r>
              <a:rPr lang="en-US" dirty="0" smtClean="0"/>
              <a:t>2:</a:t>
            </a:r>
          </a:p>
          <a:p>
            <a:pPr lvl="1"/>
            <a:r>
              <a:rPr lang="en-US" sz="1800" dirty="0" smtClean="0"/>
              <a:t>Our sensor has to work</a:t>
            </a:r>
          </a:p>
          <a:p>
            <a:pPr lvl="2"/>
            <a:r>
              <a:rPr lang="en-US" dirty="0" smtClean="0"/>
              <a:t>Sense </a:t>
            </a:r>
            <a:r>
              <a:rPr lang="en-US" dirty="0" smtClean="0"/>
              <a:t>the presence of other robots on the path </a:t>
            </a:r>
            <a:endParaRPr lang="en-US" dirty="0" smtClean="0"/>
          </a:p>
          <a:p>
            <a:pPr lvl="2"/>
            <a:r>
              <a:rPr lang="en-US" dirty="0" smtClean="0"/>
              <a:t>Know its surrounding</a:t>
            </a:r>
            <a:endParaRPr lang="en-US" dirty="0" smtClean="0"/>
          </a:p>
          <a:p>
            <a:pPr lvl="2"/>
            <a:r>
              <a:rPr lang="en-US" dirty="0" smtClean="0"/>
              <a:t>Beware of the walls…they can be dangerous </a:t>
            </a:r>
          </a:p>
          <a:p>
            <a:pPr lvl="2"/>
            <a:r>
              <a:rPr lang="en-US" dirty="0" smtClean="0"/>
              <a:t>Sense and avoid any other object that can cause </a:t>
            </a:r>
            <a:r>
              <a:rPr lang="en-US" dirty="0" smtClean="0"/>
              <a:t>problems </a:t>
            </a:r>
            <a:r>
              <a:rPr lang="en-US" dirty="0" smtClean="0"/>
              <a:t>  </a:t>
            </a:r>
            <a:endParaRPr lang="en-US" dirty="0" smtClean="0"/>
          </a:p>
          <a:p>
            <a:pPr lvl="2"/>
            <a:endParaRPr lang="en-US" dirty="0" smtClean="0"/>
          </a:p>
          <a:p>
            <a:pPr lvl="2"/>
            <a:endParaRPr lang="en-US" dirty="0"/>
          </a:p>
        </p:txBody>
      </p:sp>
    </p:spTree>
    <p:extLst>
      <p:ext uri="{BB962C8B-B14F-4D97-AF65-F5344CB8AC3E}">
        <p14:creationId xmlns:p14="http://schemas.microsoft.com/office/powerpoint/2010/main" val="40801075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for </a:t>
            </a:r>
            <a:r>
              <a:rPr lang="en-US" dirty="0" err="1"/>
              <a:t>RoboCAT</a:t>
            </a:r>
            <a:endParaRPr lang="en-US" dirty="0"/>
          </a:p>
        </p:txBody>
      </p:sp>
      <p:sp>
        <p:nvSpPr>
          <p:cNvPr id="3" name="Content Placeholder 2"/>
          <p:cNvSpPr>
            <a:spLocks noGrp="1"/>
          </p:cNvSpPr>
          <p:nvPr>
            <p:ph idx="1"/>
          </p:nvPr>
        </p:nvSpPr>
        <p:spPr/>
        <p:txBody>
          <a:bodyPr/>
          <a:lstStyle/>
          <a:p>
            <a:r>
              <a:rPr lang="en-US" dirty="0" smtClean="0"/>
              <a:t>Part </a:t>
            </a:r>
            <a:r>
              <a:rPr lang="en-US" dirty="0" smtClean="0"/>
              <a:t>3:</a:t>
            </a:r>
          </a:p>
          <a:p>
            <a:r>
              <a:rPr lang="en-US" dirty="0" smtClean="0"/>
              <a:t>Win the Race </a:t>
            </a:r>
            <a:r>
              <a:rPr lang="en-US" dirty="0" smtClean="0"/>
              <a:t>(get most of the points)</a:t>
            </a:r>
            <a:endParaRPr lang="en-US" dirty="0" smtClean="0"/>
          </a:p>
          <a:p>
            <a:pPr lvl="1"/>
            <a:r>
              <a:rPr lang="en-US" dirty="0" smtClean="0"/>
              <a:t>Losing is not an option!</a:t>
            </a:r>
          </a:p>
          <a:p>
            <a:pPr lvl="1"/>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03700" y="3118722"/>
            <a:ext cx="3314700" cy="29226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01585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249" y="208779"/>
            <a:ext cx="3854528" cy="1278466"/>
          </a:xfrm>
        </p:spPr>
        <p:txBody>
          <a:bodyPr>
            <a:normAutofit/>
          </a:bodyPr>
          <a:lstStyle/>
          <a:p>
            <a:r>
              <a:rPr lang="en-US" sz="3600" dirty="0" smtClean="0"/>
              <a:t>The </a:t>
            </a:r>
            <a:r>
              <a:rPr lang="en-US" sz="5400" dirty="0" smtClean="0"/>
              <a:t>Course</a:t>
            </a:r>
            <a:r>
              <a:rPr lang="en-US" sz="3600" dirty="0" smtClean="0"/>
              <a:t> </a:t>
            </a:r>
            <a:endParaRPr lang="en-US" sz="3600" dirty="0"/>
          </a:p>
        </p:txBody>
      </p:sp>
      <p:sp>
        <p:nvSpPr>
          <p:cNvPr id="3" name="Content Placeholder 2"/>
          <p:cNvSpPr>
            <a:spLocks noGrp="1"/>
          </p:cNvSpPr>
          <p:nvPr>
            <p:ph idx="1"/>
          </p:nvPr>
        </p:nvSpPr>
        <p:spPr/>
        <p:txBody>
          <a:bodyPr/>
          <a:lstStyle/>
          <a:p>
            <a:endParaRPr lang="en-US" dirty="0"/>
          </a:p>
        </p:txBody>
      </p:sp>
      <p:sp>
        <p:nvSpPr>
          <p:cNvPr id="4" name="Text Placeholder 3"/>
          <p:cNvSpPr>
            <a:spLocks noGrp="1"/>
          </p:cNvSpPr>
          <p:nvPr>
            <p:ph type="body" sz="half" idx="2"/>
          </p:nvPr>
        </p:nvSpPr>
        <p:spPr>
          <a:xfrm>
            <a:off x="190249" y="1487245"/>
            <a:ext cx="3854528" cy="4554116"/>
          </a:xfrm>
        </p:spPr>
        <p:txBody>
          <a:bodyPr>
            <a:normAutofit/>
          </a:bodyPr>
          <a:lstStyle/>
          <a:p>
            <a:pPr marL="285750" indent="-285750">
              <a:buFont typeface="Wingdings" panose="05000000000000000000" pitchFamily="2" charset="2"/>
              <a:buChar char="Ø"/>
            </a:pPr>
            <a:r>
              <a:rPr lang="en-US" sz="1800" dirty="0" smtClean="0"/>
              <a:t>The Start Line </a:t>
            </a:r>
          </a:p>
          <a:p>
            <a:pPr marL="742813" lvl="1" indent="-285750">
              <a:buFont typeface="Wingdings" panose="05000000000000000000" pitchFamily="2" charset="2"/>
              <a:buChar char="Ø"/>
            </a:pPr>
            <a:r>
              <a:rPr lang="en-US" sz="1600" dirty="0" smtClean="0"/>
              <a:t>Starting Point for the Robot</a:t>
            </a:r>
            <a:endParaRPr lang="en-US" sz="1800" dirty="0" smtClean="0"/>
          </a:p>
          <a:p>
            <a:pPr marL="285750" indent="-285750">
              <a:buFont typeface="Wingdings" panose="05000000000000000000" pitchFamily="2" charset="2"/>
              <a:buChar char="Ø"/>
            </a:pPr>
            <a:endParaRPr lang="en-US" sz="1800" dirty="0" smtClean="0"/>
          </a:p>
          <a:p>
            <a:pPr marL="285750" indent="-285750">
              <a:buFont typeface="Wingdings" panose="05000000000000000000" pitchFamily="2" charset="2"/>
              <a:buChar char="Ø"/>
            </a:pPr>
            <a:r>
              <a:rPr lang="en-US" sz="1800" dirty="0" smtClean="0"/>
              <a:t>Finish Line/Turn around spot </a:t>
            </a:r>
          </a:p>
          <a:p>
            <a:pPr marL="742813" lvl="1" indent="-285750">
              <a:buFont typeface="Wingdings" panose="05000000000000000000" pitchFamily="2" charset="2"/>
              <a:buChar char="Ø"/>
            </a:pPr>
            <a:r>
              <a:rPr lang="en-US" sz="1600" dirty="0" smtClean="0"/>
              <a:t>End Line and Robot turns around here </a:t>
            </a:r>
            <a:endParaRPr lang="en-US" sz="1800" dirty="0" smtClean="0"/>
          </a:p>
          <a:p>
            <a:pPr marL="285750" indent="-285750">
              <a:buFont typeface="Wingdings" panose="05000000000000000000" pitchFamily="2" charset="2"/>
              <a:buChar char="Ø"/>
            </a:pPr>
            <a:endParaRPr lang="en-US" sz="1800" dirty="0" smtClean="0"/>
          </a:p>
          <a:p>
            <a:pPr marL="285750" indent="-285750">
              <a:buFont typeface="Wingdings" panose="05000000000000000000" pitchFamily="2" charset="2"/>
              <a:buChar char="Ø"/>
            </a:pPr>
            <a:r>
              <a:rPr lang="en-US" sz="1800" dirty="0" smtClean="0"/>
              <a:t>Extra Credit Loop </a:t>
            </a:r>
          </a:p>
          <a:p>
            <a:pPr marL="742813" lvl="1" indent="-285750">
              <a:buFont typeface="Wingdings" panose="05000000000000000000" pitchFamily="2" charset="2"/>
              <a:buChar char="Ø"/>
            </a:pPr>
            <a:r>
              <a:rPr lang="en-US" sz="1600" dirty="0" smtClean="0"/>
              <a:t>Enter and Exit out of this loop secondary obstacle</a:t>
            </a:r>
            <a:r>
              <a:rPr lang="en-US" sz="1800" dirty="0" smtClean="0"/>
              <a:t> </a:t>
            </a:r>
            <a:endParaRPr lang="en-US" sz="1800" dirty="0"/>
          </a:p>
        </p:txBody>
      </p:sp>
      <p:pic>
        <p:nvPicPr>
          <p:cNvPr id="4098" name="Picture 2" descr="IMG_2051.JPG"/>
          <p:cNvPicPr>
            <a:picLocks noChangeAspect="1" noChangeArrowheads="1"/>
          </p:cNvPicPr>
          <p:nvPr/>
        </p:nvPicPr>
        <p:blipFill rotWithShape="1">
          <a:blip r:embed="rId2">
            <a:extLst>
              <a:ext uri="{28A0092B-C50C-407E-A947-70E740481C1C}">
                <a14:useLocalDpi xmlns:a14="http://schemas.microsoft.com/office/drawing/2010/main" val="0"/>
              </a:ext>
            </a:extLst>
          </a:blip>
          <a:srcRect l="486" t="24043" r="-486" b="6011"/>
          <a:stretch/>
        </p:blipFill>
        <p:spPr bwMode="auto">
          <a:xfrm>
            <a:off x="4044777" y="1181100"/>
            <a:ext cx="5229225" cy="48768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p:cNvCxnSpPr/>
          <p:nvPr/>
        </p:nvCxnSpPr>
        <p:spPr>
          <a:xfrm>
            <a:off x="2117512" y="1676400"/>
            <a:ext cx="4389120" cy="27432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2" name="Straight Arrow Connector 11"/>
          <p:cNvCxnSpPr/>
          <p:nvPr/>
        </p:nvCxnSpPr>
        <p:spPr>
          <a:xfrm flipV="1">
            <a:off x="2396912" y="3327475"/>
            <a:ext cx="4620319" cy="914325"/>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1" name="Straight Arrow Connector 10"/>
          <p:cNvCxnSpPr/>
          <p:nvPr/>
        </p:nvCxnSpPr>
        <p:spPr>
          <a:xfrm>
            <a:off x="3498082" y="2929503"/>
            <a:ext cx="2194560" cy="1167592"/>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6840392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249" y="208779"/>
            <a:ext cx="3854528" cy="1278466"/>
          </a:xfrm>
        </p:spPr>
        <p:txBody>
          <a:bodyPr>
            <a:normAutofit/>
          </a:bodyPr>
          <a:lstStyle/>
          <a:p>
            <a:r>
              <a:rPr lang="en-US" sz="3600" dirty="0" smtClean="0"/>
              <a:t>The </a:t>
            </a:r>
            <a:r>
              <a:rPr lang="en-US" sz="5400" dirty="0" smtClean="0"/>
              <a:t>Course</a:t>
            </a:r>
            <a:r>
              <a:rPr lang="en-US" sz="3600" dirty="0" smtClean="0"/>
              <a:t> </a:t>
            </a:r>
            <a:endParaRPr lang="en-US" sz="3600" dirty="0"/>
          </a:p>
        </p:txBody>
      </p:sp>
      <p:sp>
        <p:nvSpPr>
          <p:cNvPr id="5" name="Text Placeholder 4"/>
          <p:cNvSpPr>
            <a:spLocks noGrp="1"/>
          </p:cNvSpPr>
          <p:nvPr>
            <p:ph type="body" sz="half" idx="2"/>
          </p:nvPr>
        </p:nvSpPr>
        <p:spPr/>
        <p:txBody>
          <a:bodyPr/>
          <a:lstStyle/>
          <a:p>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1810000"/>
            <a:ext cx="8734035" cy="4127162"/>
          </a:xfrm>
        </p:spPr>
      </p:pic>
    </p:spTree>
    <p:extLst>
      <p:ext uri="{BB962C8B-B14F-4D97-AF65-F5344CB8AC3E}">
        <p14:creationId xmlns:p14="http://schemas.microsoft.com/office/powerpoint/2010/main" val="1723780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Curved Connector 13"/>
          <p:cNvCxnSpPr/>
          <p:nvPr/>
        </p:nvCxnSpPr>
        <p:spPr>
          <a:xfrm flipV="1">
            <a:off x="1320800" y="3517900"/>
            <a:ext cx="6350000" cy="1553622"/>
          </a:xfrm>
          <a:prstGeom prst="curvedConnector3">
            <a:avLst>
              <a:gd name="adj1" fmla="val 50000"/>
            </a:avLst>
          </a:prstGeom>
          <a:ln w="76200"/>
        </p:spPr>
        <p:style>
          <a:lnRef idx="3">
            <a:schemeClr val="accent6"/>
          </a:lnRef>
          <a:fillRef idx="0">
            <a:schemeClr val="accent6"/>
          </a:fillRef>
          <a:effectRef idx="2">
            <a:schemeClr val="accent6"/>
          </a:effectRef>
          <a:fontRef idx="minor">
            <a:schemeClr val="tx1"/>
          </a:fontRef>
        </p:style>
      </p:cxnSp>
      <p:sp>
        <p:nvSpPr>
          <p:cNvPr id="5" name="Title 4"/>
          <p:cNvSpPr>
            <a:spLocks noGrp="1"/>
          </p:cNvSpPr>
          <p:nvPr>
            <p:ph type="title"/>
          </p:nvPr>
        </p:nvSpPr>
        <p:spPr/>
        <p:txBody>
          <a:bodyPr/>
          <a:lstStyle/>
          <a:p>
            <a:r>
              <a:rPr lang="en-US" dirty="0" smtClean="0"/>
              <a:t>Approach </a:t>
            </a:r>
            <a:endParaRPr lang="en-US" dirty="0"/>
          </a:p>
        </p:txBody>
      </p:sp>
      <p:sp>
        <p:nvSpPr>
          <p:cNvPr id="6" name="Content Placeholder 5"/>
          <p:cNvSpPr>
            <a:spLocks noGrp="1"/>
          </p:cNvSpPr>
          <p:nvPr>
            <p:ph idx="1"/>
          </p:nvPr>
        </p:nvSpPr>
        <p:spPr/>
        <p:txBody>
          <a:bodyPr/>
          <a:lstStyle/>
          <a:p>
            <a:r>
              <a:rPr lang="en-US" b="1" dirty="0" smtClean="0"/>
              <a:t> Orientation </a:t>
            </a:r>
            <a:r>
              <a:rPr lang="en-US" b="1" dirty="0"/>
              <a:t>of the sensors </a:t>
            </a:r>
            <a:r>
              <a:rPr lang="en-US" b="1" dirty="0" smtClean="0"/>
              <a:t>was </a:t>
            </a:r>
            <a:r>
              <a:rPr lang="en-US" b="1" dirty="0"/>
              <a:t>key to the success of our design.</a:t>
            </a:r>
            <a:endParaRPr lang="en-US" dirty="0"/>
          </a:p>
        </p:txBody>
      </p:sp>
      <p:sp>
        <p:nvSpPr>
          <p:cNvPr id="7" name="Snip Same Side Corner Rectangle 6"/>
          <p:cNvSpPr/>
          <p:nvPr/>
        </p:nvSpPr>
        <p:spPr>
          <a:xfrm rot="4119368">
            <a:off x="3898900" y="3378200"/>
            <a:ext cx="1181100" cy="1676400"/>
          </a:xfrm>
          <a:prstGeom prst="snip2Same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Connector 19"/>
          <p:cNvSpPr/>
          <p:nvPr/>
        </p:nvSpPr>
        <p:spPr>
          <a:xfrm>
            <a:off x="4999702" y="3860799"/>
            <a:ext cx="205932" cy="16510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Flowchart: Connector 20"/>
          <p:cNvSpPr/>
          <p:nvPr/>
        </p:nvSpPr>
        <p:spPr>
          <a:xfrm>
            <a:off x="4872702" y="4364560"/>
            <a:ext cx="205932" cy="16510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Flowchart: Connector 21"/>
          <p:cNvSpPr/>
          <p:nvPr/>
        </p:nvSpPr>
        <p:spPr>
          <a:xfrm>
            <a:off x="4495800" y="3682999"/>
            <a:ext cx="205932" cy="16510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TextBox 22"/>
          <p:cNvSpPr txBox="1"/>
          <p:nvPr/>
        </p:nvSpPr>
        <p:spPr>
          <a:xfrm>
            <a:off x="6165873" y="4194358"/>
            <a:ext cx="3416320" cy="1754326"/>
          </a:xfrm>
          <a:prstGeom prst="rect">
            <a:avLst/>
          </a:prstGeom>
          <a:noFill/>
        </p:spPr>
        <p:txBody>
          <a:bodyPr wrap="none" rtlCol="0">
            <a:spAutoFit/>
          </a:bodyPr>
          <a:lstStyle/>
          <a:p>
            <a:r>
              <a:rPr lang="en-US" b="1" dirty="0"/>
              <a:t>When the robot turns right, </a:t>
            </a:r>
            <a:endParaRPr lang="en-US" dirty="0"/>
          </a:p>
          <a:p>
            <a:r>
              <a:rPr lang="en-US" b="1" dirty="0"/>
              <a:t>the left sensor will sense the </a:t>
            </a:r>
            <a:endParaRPr lang="en-US" dirty="0"/>
          </a:p>
          <a:p>
            <a:r>
              <a:rPr lang="en-US" b="1" dirty="0"/>
              <a:t>black tape and indicate to the</a:t>
            </a:r>
            <a:endParaRPr lang="en-US" dirty="0"/>
          </a:p>
          <a:p>
            <a:r>
              <a:rPr lang="en-US" b="1" dirty="0"/>
              <a:t>robot to turn left.</a:t>
            </a:r>
            <a:endParaRPr lang="en-US" dirty="0"/>
          </a:p>
          <a:p>
            <a:r>
              <a:rPr lang="en-US" dirty="0"/>
              <a:t/>
            </a:r>
            <a:br>
              <a:rPr lang="en-US" dirty="0"/>
            </a:br>
            <a:endParaRPr lang="en-US" dirty="0"/>
          </a:p>
        </p:txBody>
      </p:sp>
      <p:sp>
        <p:nvSpPr>
          <p:cNvPr id="24" name="TextBox 23"/>
          <p:cNvSpPr txBox="1"/>
          <p:nvPr/>
        </p:nvSpPr>
        <p:spPr>
          <a:xfrm>
            <a:off x="547273" y="2674617"/>
            <a:ext cx="3514104" cy="1754326"/>
          </a:xfrm>
          <a:prstGeom prst="rect">
            <a:avLst/>
          </a:prstGeom>
          <a:noFill/>
        </p:spPr>
        <p:txBody>
          <a:bodyPr wrap="none" rtlCol="0">
            <a:spAutoFit/>
          </a:bodyPr>
          <a:lstStyle/>
          <a:p>
            <a:r>
              <a:rPr lang="en-US" b="1" dirty="0"/>
              <a:t>When the robot turns </a:t>
            </a:r>
            <a:r>
              <a:rPr lang="en-US" b="1" dirty="0" smtClean="0"/>
              <a:t>left</a:t>
            </a:r>
            <a:r>
              <a:rPr lang="en-US" b="1" dirty="0" smtClean="0"/>
              <a:t>, </a:t>
            </a:r>
            <a:endParaRPr lang="en-US" dirty="0"/>
          </a:p>
          <a:p>
            <a:r>
              <a:rPr lang="en-US" b="1" dirty="0"/>
              <a:t>the </a:t>
            </a:r>
            <a:r>
              <a:rPr lang="en-US" b="1" dirty="0" smtClean="0"/>
              <a:t>right</a:t>
            </a:r>
            <a:r>
              <a:rPr lang="en-US" b="1" dirty="0" smtClean="0"/>
              <a:t> </a:t>
            </a:r>
            <a:r>
              <a:rPr lang="en-US" b="1" dirty="0"/>
              <a:t>sensor will sense the </a:t>
            </a:r>
            <a:endParaRPr lang="en-US" dirty="0"/>
          </a:p>
          <a:p>
            <a:r>
              <a:rPr lang="en-US" b="1" dirty="0"/>
              <a:t>black tape and indicate to the</a:t>
            </a:r>
            <a:endParaRPr lang="en-US" dirty="0"/>
          </a:p>
          <a:p>
            <a:r>
              <a:rPr lang="en-US" b="1" dirty="0"/>
              <a:t>robot to turn </a:t>
            </a:r>
            <a:r>
              <a:rPr lang="en-US" b="1" dirty="0" smtClean="0"/>
              <a:t>right</a:t>
            </a:r>
            <a:r>
              <a:rPr lang="en-US" b="1" dirty="0" smtClean="0"/>
              <a:t>.</a:t>
            </a:r>
            <a:endParaRPr lang="en-US" dirty="0"/>
          </a:p>
          <a:p>
            <a:r>
              <a:rPr lang="en-US" dirty="0"/>
              <a:t/>
            </a:r>
            <a:br>
              <a:rPr lang="en-US" dirty="0"/>
            </a:br>
            <a:endParaRPr lang="en-US" dirty="0"/>
          </a:p>
        </p:txBody>
      </p:sp>
    </p:spTree>
    <p:extLst>
      <p:ext uri="{BB962C8B-B14F-4D97-AF65-F5344CB8AC3E}">
        <p14:creationId xmlns:p14="http://schemas.microsoft.com/office/powerpoint/2010/main" val="29969274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768</TotalTime>
  <Words>513</Words>
  <Application>Microsoft Office PowerPoint</Application>
  <PresentationFormat>Widescreen</PresentationFormat>
  <Paragraphs>134</Paragraphs>
  <Slides>27</Slides>
  <Notes>0</Notes>
  <HiddenSlides>0</HiddenSlides>
  <MMClips>1</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27</vt:i4>
      </vt:variant>
    </vt:vector>
  </HeadingPairs>
  <TitlesOfParts>
    <vt:vector size="37" baseType="lpstr">
      <vt:lpstr>Arial</vt:lpstr>
      <vt:lpstr>Calibri</vt:lpstr>
      <vt:lpstr>Calibri Light</vt:lpstr>
      <vt:lpstr>Courier New</vt:lpstr>
      <vt:lpstr>Trebuchet MS</vt:lpstr>
      <vt:lpstr>Wingdings</vt:lpstr>
      <vt:lpstr>Wingdings 3</vt:lpstr>
      <vt:lpstr>Facet</vt:lpstr>
      <vt:lpstr>Office Theme</vt:lpstr>
      <vt:lpstr>Visio</vt:lpstr>
      <vt:lpstr>RoboCAT</vt:lpstr>
      <vt:lpstr>PowerPoint Presentation</vt:lpstr>
      <vt:lpstr>Requirements</vt:lpstr>
      <vt:lpstr>Requirements for RoboCAT</vt:lpstr>
      <vt:lpstr>Requirements for RoboCAT</vt:lpstr>
      <vt:lpstr>Requirements for RoboCAT</vt:lpstr>
      <vt:lpstr>The Course </vt:lpstr>
      <vt:lpstr>The Course </vt:lpstr>
      <vt:lpstr>Approach </vt:lpstr>
      <vt:lpstr>Approach: Continued </vt:lpstr>
      <vt:lpstr>Approach: Continued </vt:lpstr>
      <vt:lpstr>Hardware</vt:lpstr>
      <vt:lpstr>Hardware</vt:lpstr>
      <vt:lpstr>Block Diagram</vt:lpstr>
      <vt:lpstr>Schematics: H-Bridge </vt:lpstr>
      <vt:lpstr>Schematics: LCD </vt:lpstr>
      <vt:lpstr>Schematics: Complete Circuit</vt:lpstr>
      <vt:lpstr>The eye-catching RoboCAT</vt:lpstr>
      <vt:lpstr>The eye-catching RoboCAT</vt:lpstr>
      <vt:lpstr>Testing </vt:lpstr>
      <vt:lpstr>Software</vt:lpstr>
      <vt:lpstr>Finite State Machine to follow the line</vt:lpstr>
      <vt:lpstr>Line following algorithm Detailed Explanation </vt:lpstr>
      <vt:lpstr>Software: Detailed Explanation </vt:lpstr>
      <vt:lpstr>PowerPoint Presentation</vt:lpstr>
      <vt:lpstr>Conclusion </vt:lpstr>
      <vt:lpstr>RoboCAT in Action!!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RoboCAT</dc:title>
  <dc:creator>Tiwari, Avi - (at27)</dc:creator>
  <cp:lastModifiedBy>Toan Chu</cp:lastModifiedBy>
  <cp:revision>40</cp:revision>
  <dcterms:created xsi:type="dcterms:W3CDTF">2015-11-23T18:43:46Z</dcterms:created>
  <dcterms:modified xsi:type="dcterms:W3CDTF">2015-11-24T16:21:48Z</dcterms:modified>
</cp:coreProperties>
</file>

<file path=docProps/thumbnail.jpeg>
</file>